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13"/>
  </p:notesMasterIdLst>
  <p:sldIdLst>
    <p:sldId id="256" r:id="rId2"/>
    <p:sldId id="257" r:id="rId3"/>
    <p:sldId id="258" r:id="rId4"/>
    <p:sldId id="259" r:id="rId5"/>
    <p:sldId id="260" r:id="rId6"/>
    <p:sldId id="261" r:id="rId7"/>
    <p:sldId id="263" r:id="rId8"/>
    <p:sldId id="264" r:id="rId9"/>
    <p:sldId id="265" r:id="rId10"/>
    <p:sldId id="266" r:id="rId11"/>
    <p:sldId id="267"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08"/>
    <p:restoredTop sz="69739"/>
  </p:normalViewPr>
  <p:slideViewPr>
    <p:cSldViewPr snapToGrid="0">
      <p:cViewPr varScale="1">
        <p:scale>
          <a:sx n="83" d="100"/>
          <a:sy n="83" d="100"/>
        </p:scale>
        <p:origin x="1848"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fafff6a89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fafff6a89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gfafff6a89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fafff6a898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fafff6a898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Any dates to add from Africa</a:t>
            </a:r>
            <a:r>
              <a:rPr lang="en" dirty="0" smtClean="0"/>
              <a:t>?</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70" name="Google Shape;170;gfafff6a898_0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fafff6a898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fafff6a898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9" name="Google Shape;179;gfafff6a898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fafff6a898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gfafff6a898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UK: 66.7%</a:t>
            </a:r>
            <a:endParaRPr dirty="0"/>
          </a:p>
          <a:p>
            <a:pPr marL="0" lvl="0" indent="0" algn="l" rtl="0">
              <a:spcBef>
                <a:spcPts val="0"/>
              </a:spcBef>
              <a:spcAft>
                <a:spcPts val="0"/>
              </a:spcAft>
              <a:buNone/>
            </a:pPr>
            <a:r>
              <a:rPr lang="en" dirty="0"/>
              <a:t>Germany: 65.6%</a:t>
            </a:r>
            <a:endParaRPr dirty="0"/>
          </a:p>
          <a:p>
            <a:pPr marL="0" lvl="0" indent="0" algn="l" rtl="0">
              <a:spcBef>
                <a:spcPts val="0"/>
              </a:spcBef>
              <a:spcAft>
                <a:spcPts val="0"/>
              </a:spcAft>
              <a:buNone/>
            </a:pPr>
            <a:r>
              <a:rPr lang="en" dirty="0"/>
              <a:t>US: 56.7%</a:t>
            </a:r>
            <a:endParaRPr dirty="0"/>
          </a:p>
          <a:p>
            <a:pPr marL="0" lvl="0" indent="0" algn="l" rtl="0">
              <a:spcBef>
                <a:spcPts val="0"/>
              </a:spcBef>
              <a:spcAft>
                <a:spcPts val="0"/>
              </a:spcAft>
              <a:buNone/>
            </a:pPr>
            <a:r>
              <a:rPr lang="en" dirty="0"/>
              <a:t>World: 37.1%</a:t>
            </a:r>
            <a:endParaRPr dirty="0"/>
          </a:p>
          <a:p>
            <a:pPr marL="0" lvl="0" indent="0" algn="l" rtl="0">
              <a:spcBef>
                <a:spcPts val="0"/>
              </a:spcBef>
              <a:spcAft>
                <a:spcPts val="0"/>
              </a:spcAft>
              <a:buNone/>
            </a:pPr>
            <a:r>
              <a:rPr lang="en" dirty="0"/>
              <a:t>Africa: 5.4%</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USA has fully vaccinated 3x more people than Africa despite having a population 4x smaller</a:t>
            </a:r>
            <a:endParaRPr dirty="0"/>
          </a:p>
        </p:txBody>
      </p:sp>
      <p:sp>
        <p:nvSpPr>
          <p:cNvPr id="74" name="Google Shape;74;gfafff6a898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fafff6a89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fafff6a89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The </a:t>
            </a:r>
            <a:r>
              <a:rPr lang="en" dirty="0"/>
              <a:t>US has delivered more booster shots than 30 African countries have fully vaccinated people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fafff6a898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fafff6a898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gfafff6a898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afff6a898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fafff6a898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gfafff6a898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fafff6a898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fafff6a898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a:solidFill>
                  <a:schemeClr val="dk1"/>
                </a:solidFill>
                <a:latin typeface="Calibri"/>
                <a:ea typeface="Calibri"/>
                <a:cs typeface="Calibri"/>
                <a:sym typeface="Calibri"/>
              </a:rPr>
              <a:t>As you read this, governments and corporations are failing to make what should be the easiest possible choice: whether to save millions of lives by providing equal access to the COVID-19 vaccines.</a:t>
            </a:r>
            <a:endParaRPr/>
          </a:p>
          <a:p>
            <a:pPr marL="0" lvl="0" indent="0" algn="l" rtl="0">
              <a:spcBef>
                <a:spcPts val="0"/>
              </a:spcBef>
              <a:spcAft>
                <a:spcPts val="0"/>
              </a:spcAft>
              <a:buNone/>
            </a:pPr>
            <a:r>
              <a:rPr lang="en" sz="1200" b="1" i="0">
                <a:solidFill>
                  <a:schemeClr val="dk1"/>
                </a:solidFill>
                <a:latin typeface="Calibri"/>
                <a:ea typeface="Calibri"/>
                <a:cs typeface="Calibri"/>
                <a:sym typeface="Calibri"/>
              </a:rPr>
              <a:t>A year ago, the barrier to beating this cruel disease was science. Today it is inequality. </a:t>
            </a:r>
            <a:r>
              <a:rPr lang="en" sz="1200" b="0" i="0">
                <a:solidFill>
                  <a:schemeClr val="dk1"/>
                </a:solidFill>
                <a:latin typeface="Calibri"/>
                <a:ea typeface="Calibri"/>
                <a:cs typeface="Calibri"/>
                <a:sym typeface="Calibri"/>
              </a:rPr>
              <a:t>We have the ability to vaccinate the world and to end this pandemic. But instead, </a:t>
            </a:r>
            <a:r>
              <a:rPr lang="en" sz="1200" b="1" i="0">
                <a:solidFill>
                  <a:schemeClr val="dk1"/>
                </a:solidFill>
                <a:latin typeface="Calibri"/>
                <a:ea typeface="Calibri"/>
                <a:cs typeface="Calibri"/>
                <a:sym typeface="Calibri"/>
              </a:rPr>
              <a:t>rich countries </a:t>
            </a:r>
            <a:r>
              <a:rPr lang="en" sz="1200" b="0" i="0">
                <a:solidFill>
                  <a:schemeClr val="dk1"/>
                </a:solidFill>
                <a:latin typeface="Calibri"/>
                <a:ea typeface="Calibri"/>
                <a:cs typeface="Calibri"/>
                <a:sym typeface="Calibri"/>
              </a:rPr>
              <a:t>are hoarding vaccines and protecting the profits of their </a:t>
            </a:r>
            <a:r>
              <a:rPr lang="en" sz="1200" b="1" i="0">
                <a:solidFill>
                  <a:schemeClr val="dk1"/>
                </a:solidFill>
                <a:latin typeface="Calibri"/>
                <a:ea typeface="Calibri"/>
                <a:cs typeface="Calibri"/>
                <a:sym typeface="Calibri"/>
              </a:rPr>
              <a:t>pharmaceutical corporations </a:t>
            </a:r>
            <a:r>
              <a:rPr lang="en" sz="1200" b="0" i="0">
                <a:solidFill>
                  <a:schemeClr val="dk1"/>
                </a:solidFill>
                <a:latin typeface="Calibri"/>
                <a:ea typeface="Calibri"/>
                <a:cs typeface="Calibri"/>
                <a:sym typeface="Calibri"/>
              </a:rPr>
              <a:t>instead of saving lives.</a:t>
            </a:r>
            <a:endParaRPr/>
          </a:p>
          <a:p>
            <a:pPr marL="0" lvl="0" indent="0" algn="l" rtl="0">
              <a:spcBef>
                <a:spcPts val="0"/>
              </a:spcBef>
              <a:spcAft>
                <a:spcPts val="0"/>
              </a:spcAft>
              <a:buNone/>
            </a:pPr>
            <a:endParaRPr sz="1200" b="1" i="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 sz="1200" b="0" i="0">
                <a:solidFill>
                  <a:schemeClr val="dk1"/>
                </a:solidFill>
                <a:latin typeface="Calibri"/>
                <a:ea typeface="Calibri"/>
                <a:cs typeface="Calibri"/>
                <a:sym typeface="Calibri"/>
              </a:rPr>
              <a:t>Agree and implement </a:t>
            </a:r>
            <a:r>
              <a:rPr lang="en" sz="1200" b="1" i="0">
                <a:solidFill>
                  <a:schemeClr val="dk1"/>
                </a:solidFill>
                <a:latin typeface="Calibri"/>
                <a:ea typeface="Calibri"/>
                <a:cs typeface="Calibri"/>
                <a:sym typeface="Calibri"/>
              </a:rPr>
              <a:t>a global roadmap to herd immunity</a:t>
            </a:r>
            <a:r>
              <a:rPr lang="en" sz="1200" b="0" i="0">
                <a:solidFill>
                  <a:schemeClr val="dk1"/>
                </a:solidFill>
                <a:latin typeface="Calibri"/>
                <a:ea typeface="Calibri"/>
                <a:cs typeface="Calibri"/>
                <a:sym typeface="Calibri"/>
              </a:rPr>
              <a:t>, with </a:t>
            </a:r>
            <a:r>
              <a:rPr lang="en" sz="1200" b="1" i="0">
                <a:solidFill>
                  <a:schemeClr val="dk1"/>
                </a:solidFill>
                <a:latin typeface="Calibri"/>
                <a:ea typeface="Calibri"/>
                <a:cs typeface="Calibri"/>
                <a:sym typeface="Calibri"/>
              </a:rPr>
              <a:t>at least 60% of people across all countries offered a vaccine by the end of 2021 </a:t>
            </a:r>
            <a:r>
              <a:rPr lang="en" sz="1200" b="0" i="0">
                <a:solidFill>
                  <a:schemeClr val="dk1"/>
                </a:solidFill>
                <a:latin typeface="Calibri"/>
                <a:ea typeface="Calibri"/>
                <a:cs typeface="Calibri"/>
                <a:sym typeface="Calibri"/>
              </a:rPr>
              <a:t>and a vaccine for all who need one by end of 2022.</a:t>
            </a:r>
            <a:endParaRPr/>
          </a:p>
          <a:p>
            <a:pPr marL="228600" lvl="0" indent="-228600" algn="l" rtl="0">
              <a:spcBef>
                <a:spcPts val="0"/>
              </a:spcBef>
              <a:spcAft>
                <a:spcPts val="0"/>
              </a:spcAft>
              <a:buClr>
                <a:schemeClr val="dk1"/>
              </a:buClr>
              <a:buSzPts val="1200"/>
              <a:buFont typeface="Calibri"/>
              <a:buAutoNum type="arabicPeriod"/>
            </a:pPr>
            <a:r>
              <a:rPr lang="en" sz="1200" b="1" i="0">
                <a:solidFill>
                  <a:schemeClr val="dk1"/>
                </a:solidFill>
                <a:latin typeface="Calibri"/>
                <a:ea typeface="Calibri"/>
                <a:cs typeface="Calibri"/>
                <a:sym typeface="Calibri"/>
              </a:rPr>
              <a:t>Suspending relevant intellectual property rules and ensuring the mandatory pooling of all COVID-19 related knowledge, data and technologies </a:t>
            </a:r>
            <a:r>
              <a:rPr lang="en" sz="1200" b="0" i="0">
                <a:solidFill>
                  <a:schemeClr val="dk1"/>
                </a:solidFill>
                <a:latin typeface="Calibri"/>
                <a:ea typeface="Calibri"/>
                <a:cs typeface="Calibri"/>
                <a:sym typeface="Calibri"/>
              </a:rPr>
              <a:t>(WTO WAIVER &amp; C-TAP)</a:t>
            </a:r>
            <a:endParaRPr/>
          </a:p>
          <a:p>
            <a:pPr marL="228600" lvl="0" indent="-228600" algn="l" rtl="0">
              <a:spcBef>
                <a:spcPts val="0"/>
              </a:spcBef>
              <a:spcAft>
                <a:spcPts val="0"/>
              </a:spcAft>
              <a:buClr>
                <a:schemeClr val="dk1"/>
              </a:buClr>
              <a:buSzPts val="1200"/>
              <a:buFont typeface="Calibri"/>
              <a:buAutoNum type="arabicPeriod"/>
            </a:pPr>
            <a:r>
              <a:rPr lang="en" sz="1200" b="1" i="0">
                <a:solidFill>
                  <a:schemeClr val="dk1"/>
                </a:solidFill>
                <a:latin typeface="Calibri"/>
                <a:ea typeface="Calibri"/>
                <a:cs typeface="Calibri"/>
                <a:sym typeface="Calibri"/>
              </a:rPr>
              <a:t>Invest public funding </a:t>
            </a:r>
            <a:r>
              <a:rPr lang="en" sz="1200" b="0" i="0">
                <a:solidFill>
                  <a:schemeClr val="dk1"/>
                </a:solidFill>
                <a:latin typeface="Calibri"/>
                <a:ea typeface="Calibri"/>
                <a:cs typeface="Calibri"/>
                <a:sym typeface="Calibri"/>
              </a:rPr>
              <a:t>now in a rapid and massive increase </a:t>
            </a:r>
            <a:r>
              <a:rPr lang="en" sz="1200" b="1" i="0">
                <a:solidFill>
                  <a:schemeClr val="dk1"/>
                </a:solidFill>
                <a:latin typeface="Calibri"/>
                <a:ea typeface="Calibri"/>
                <a:cs typeface="Calibri"/>
                <a:sym typeface="Calibri"/>
              </a:rPr>
              <a:t>in vaccine manufacturing </a:t>
            </a:r>
            <a:r>
              <a:rPr lang="en" sz="1200" b="0" i="0">
                <a:solidFill>
                  <a:schemeClr val="dk1"/>
                </a:solidFill>
                <a:latin typeface="Calibri"/>
                <a:ea typeface="Calibri"/>
                <a:cs typeface="Calibri"/>
                <a:sym typeface="Calibri"/>
              </a:rPr>
              <a:t>as well as research and development (R&amp;D) capacity to build a global distributed network</a:t>
            </a:r>
            <a:endParaRPr/>
          </a:p>
          <a:p>
            <a:pPr marL="228600" lvl="0" indent="-228600" algn="l" rtl="0">
              <a:spcBef>
                <a:spcPts val="0"/>
              </a:spcBef>
              <a:spcAft>
                <a:spcPts val="0"/>
              </a:spcAft>
              <a:buClr>
                <a:schemeClr val="dk1"/>
              </a:buClr>
              <a:buSzPts val="1200"/>
              <a:buFont typeface="Calibri"/>
              <a:buAutoNum type="arabicPeriod"/>
            </a:pPr>
            <a:r>
              <a:rPr lang="en" sz="1200" b="1" i="0">
                <a:solidFill>
                  <a:schemeClr val="dk1"/>
                </a:solidFill>
                <a:latin typeface="Calibri"/>
                <a:ea typeface="Calibri"/>
                <a:cs typeface="Calibri"/>
                <a:sym typeface="Calibri"/>
              </a:rPr>
              <a:t>COVID-19 vaccines, treatments and tests are provided free of charge to everyone, everywhere</a:t>
            </a:r>
            <a:r>
              <a:rPr lang="en" sz="1200" b="0" i="0">
                <a:solidFill>
                  <a:schemeClr val="dk1"/>
                </a:solidFill>
                <a:latin typeface="Calibri"/>
                <a:ea typeface="Calibri"/>
                <a:cs typeface="Calibri"/>
                <a:sym typeface="Calibri"/>
              </a:rPr>
              <a:t>, and allocated according to need.</a:t>
            </a:r>
            <a:endParaRPr/>
          </a:p>
          <a:p>
            <a:pPr marL="228600" lvl="0" indent="-228600" algn="l" rtl="0">
              <a:spcBef>
                <a:spcPts val="0"/>
              </a:spcBef>
              <a:spcAft>
                <a:spcPts val="0"/>
              </a:spcAft>
              <a:buClr>
                <a:schemeClr val="dk1"/>
              </a:buClr>
              <a:buSzPts val="1200"/>
              <a:buFont typeface="Calibri"/>
              <a:buAutoNum type="arabicPeriod"/>
            </a:pPr>
            <a:r>
              <a:rPr lang="en" sz="1200" b="0" i="0">
                <a:solidFill>
                  <a:schemeClr val="dk1"/>
                </a:solidFill>
                <a:latin typeface="Calibri"/>
                <a:ea typeface="Calibri"/>
                <a:cs typeface="Calibri"/>
                <a:sym typeface="Calibri"/>
              </a:rPr>
              <a:t>Scale up sustainable investment in </a:t>
            </a:r>
            <a:r>
              <a:rPr lang="en" sz="1200" b="1" i="0">
                <a:solidFill>
                  <a:schemeClr val="dk1"/>
                </a:solidFill>
                <a:latin typeface="Calibri"/>
                <a:ea typeface="Calibri"/>
                <a:cs typeface="Calibri"/>
                <a:sym typeface="Calibri"/>
              </a:rPr>
              <a:t>public health systems</a:t>
            </a:r>
            <a:endParaRPr/>
          </a:p>
          <a:p>
            <a:pPr marL="0" lvl="0" indent="0" algn="l" rtl="0">
              <a:spcBef>
                <a:spcPts val="0"/>
              </a:spcBef>
              <a:spcAft>
                <a:spcPts val="0"/>
              </a:spcAft>
              <a:buNone/>
            </a:pPr>
            <a:endParaRPr/>
          </a:p>
        </p:txBody>
      </p:sp>
      <p:sp>
        <p:nvSpPr>
          <p:cNvPr id="105" name="Google Shape;105;gfafff6a898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afff6a898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fafff6a898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0" u="none" strike="noStrike" dirty="0">
                <a:solidFill>
                  <a:schemeClr val="dk1"/>
                </a:solidFill>
                <a:latin typeface="Calibri"/>
                <a:ea typeface="Calibri"/>
                <a:cs typeface="Calibri"/>
                <a:sym typeface="Calibri"/>
              </a:rPr>
              <a:t>COVID-19 Technology Access Pool (C-TAP), launched by WHO in partnership with the Government of Costa Rica and 40 Member State co-sponsors with the Solidarity Call to Action, has called to action the global community to voluntarily share knowledge, intellectual property and data necessary for COVID-19. C-TAP is intended to provide a means to accelerate the development of products needed to fight COVID-19 as well as to accelerate the scale-up of manufacturing and the removal of barriers to access in order to make products available globally. Sharing information, knowledge, data and other resources is a powerful way to accelerate product development and avoid unnecessary duplication of efforts arising from the absence of such sharing.</a:t>
            </a:r>
            <a:endParaRPr sz="1200" dirty="0"/>
          </a:p>
          <a:p>
            <a:pPr marL="0" lvl="0" indent="0" algn="l" rtl="0">
              <a:spcBef>
                <a:spcPts val="0"/>
              </a:spcBef>
              <a:spcAft>
                <a:spcPts val="0"/>
              </a:spcAft>
              <a:buNone/>
            </a:pPr>
            <a:endParaRPr dirty="0"/>
          </a:p>
        </p:txBody>
      </p:sp>
      <p:sp>
        <p:nvSpPr>
          <p:cNvPr id="134" name="Google Shape;134;gfafff6a898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fafff6a898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fafff6a898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200" dirty="0">
                <a:solidFill>
                  <a:schemeClr val="dk1"/>
                </a:solidFill>
                <a:latin typeface="Calibri"/>
                <a:ea typeface="Calibri"/>
                <a:cs typeface="Calibri"/>
                <a:sym typeface="Calibri"/>
              </a:rPr>
              <a:t>1) </a:t>
            </a:r>
            <a:r>
              <a:rPr lang="en-US" sz="1200" dirty="0" smtClean="0">
                <a:solidFill>
                  <a:schemeClr val="dk1"/>
                </a:solidFill>
                <a:latin typeface="Calibri"/>
                <a:ea typeface="Calibri"/>
                <a:cs typeface="Calibri"/>
                <a:sym typeface="Calibri"/>
              </a:rPr>
              <a:t>P</a:t>
            </a:r>
            <a:r>
              <a:rPr lang="en" sz="1200" dirty="0" err="1" smtClean="0">
                <a:solidFill>
                  <a:schemeClr val="dk1"/>
                </a:solidFill>
                <a:latin typeface="Calibri"/>
                <a:ea typeface="Calibri"/>
                <a:cs typeface="Calibri"/>
                <a:sym typeface="Calibri"/>
              </a:rPr>
              <a:t>rojection</a:t>
            </a:r>
            <a:r>
              <a:rPr lang="en" sz="1200" dirty="0" smtClean="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 arranged by </a:t>
            </a:r>
            <a:r>
              <a:rPr lang="en" sz="1200" dirty="0" err="1">
                <a:solidFill>
                  <a:schemeClr val="dk1"/>
                </a:solidFill>
                <a:latin typeface="Calibri"/>
                <a:ea typeface="Calibri"/>
                <a:cs typeface="Calibri"/>
                <a:sym typeface="Calibri"/>
              </a:rPr>
              <a:t>StopAIDS</a:t>
            </a:r>
            <a:r>
              <a:rPr lang="en" sz="1200" dirty="0">
                <a:solidFill>
                  <a:schemeClr val="dk1"/>
                </a:solidFill>
                <a:latin typeface="Calibri"/>
                <a:ea typeface="Calibri"/>
                <a:cs typeface="Calibri"/>
                <a:sym typeface="Calibri"/>
              </a:rPr>
              <a:t>, Global Justice Now and Oxfam GB - ran for about two hours </a:t>
            </a:r>
            <a:r>
              <a:rPr lang="en" sz="1200" dirty="0" smtClean="0">
                <a:solidFill>
                  <a:schemeClr val="dk1"/>
                </a:solidFill>
                <a:latin typeface="Calibri"/>
                <a:ea typeface="Calibri"/>
                <a:cs typeface="Calibri"/>
                <a:sym typeface="Calibri"/>
              </a:rPr>
              <a:t>shaming </a:t>
            </a:r>
            <a:r>
              <a:rPr lang="en" sz="1200" dirty="0">
                <a:solidFill>
                  <a:schemeClr val="dk1"/>
                </a:solidFill>
                <a:latin typeface="Calibri"/>
                <a:ea typeface="Calibri"/>
                <a:cs typeface="Calibri"/>
                <a:sym typeface="Calibri"/>
              </a:rPr>
              <a:t>Boris Johnson and the Tories for their inaction on vaccine monopolies. Overlooking a busy street with lots of foot traffic, people on the street stop to see what was going on.  </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 sz="1200" dirty="0" smtClean="0">
                <a:solidFill>
                  <a:schemeClr val="dk1"/>
                </a:solidFill>
                <a:latin typeface="Calibri"/>
                <a:ea typeface="Calibri"/>
                <a:cs typeface="Calibri"/>
                <a:sym typeface="Calibri"/>
              </a:rPr>
              <a:t>2</a:t>
            </a:r>
            <a:r>
              <a:rPr lang="en" sz="1200" dirty="0">
                <a:solidFill>
                  <a:schemeClr val="dk1"/>
                </a:solidFill>
                <a:latin typeface="Calibri"/>
                <a:ea typeface="Calibri"/>
                <a:cs typeface="Calibri"/>
                <a:sym typeface="Calibri"/>
              </a:rPr>
              <a:t>) </a:t>
            </a:r>
            <a:r>
              <a:rPr lang="en-US" sz="1200" dirty="0" smtClean="0">
                <a:solidFill>
                  <a:schemeClr val="dk1"/>
                </a:solidFill>
                <a:latin typeface="Calibri"/>
                <a:ea typeface="Calibri"/>
                <a:cs typeface="Calibri"/>
                <a:sym typeface="Calibri"/>
              </a:rPr>
              <a:t>PVA</a:t>
            </a:r>
            <a:r>
              <a:rPr lang="en-US" sz="1200" baseline="0" dirty="0" smtClean="0">
                <a:solidFill>
                  <a:schemeClr val="dk1"/>
                </a:solidFill>
                <a:latin typeface="Calibri"/>
                <a:ea typeface="Calibri"/>
                <a:cs typeface="Calibri"/>
                <a:sym typeface="Calibri"/>
              </a:rPr>
              <a:t> Co-Chair </a:t>
            </a:r>
            <a:r>
              <a:rPr lang="en-US" sz="1200" dirty="0" smtClean="0">
                <a:solidFill>
                  <a:schemeClr val="dk1"/>
                </a:solidFill>
                <a:latin typeface="Calibri"/>
                <a:ea typeface="Calibri"/>
                <a:cs typeface="Calibri"/>
                <a:sym typeface="Calibri"/>
              </a:rPr>
              <a:t>Max Lawson</a:t>
            </a:r>
            <a:r>
              <a:rPr lang="en" sz="1200" dirty="0" smtClean="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has been on BBC </a:t>
            </a:r>
            <a:r>
              <a:rPr lang="en" sz="1200" dirty="0" smtClean="0">
                <a:solidFill>
                  <a:schemeClr val="dk1"/>
                </a:solidFill>
                <a:latin typeface="Calibri"/>
                <a:ea typeface="Calibri"/>
                <a:cs typeface="Calibri"/>
                <a:sym typeface="Calibri"/>
              </a:rPr>
              <a:t>lambasting </a:t>
            </a:r>
            <a:r>
              <a:rPr lang="en" sz="1200" dirty="0">
                <a:solidFill>
                  <a:schemeClr val="dk1"/>
                </a:solidFill>
                <a:latin typeface="Calibri"/>
                <a:ea typeface="Calibri"/>
                <a:cs typeface="Calibri"/>
                <a:sym typeface="Calibri"/>
              </a:rPr>
              <a:t>the rich and governments about all money stolen from better-financed health systems! </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 sz="1200" dirty="0">
                <a:solidFill>
                  <a:schemeClr val="dk1"/>
                </a:solidFill>
                <a:latin typeface="Calibri"/>
                <a:ea typeface="Calibri"/>
                <a:cs typeface="Calibri"/>
                <a:sym typeface="Calibri"/>
              </a:rPr>
              <a:t>3) Great Panel Discussion on Access Barriers to Covid-19 Therapeutics &amp; Diagnostics: A Case for TRIPS Waiver happened today led by People's Health Movement and Third World Network. Speakers from Drugs for Neglected Diseases initiative, MSF Access Campaign and Yale National Clinician Scholars Program led the discussions, chaired by Jyotsna </a:t>
            </a:r>
            <a:r>
              <a:rPr lang="en" sz="1200" dirty="0" err="1">
                <a:solidFill>
                  <a:schemeClr val="dk1"/>
                </a:solidFill>
                <a:latin typeface="Calibri"/>
                <a:ea typeface="Calibri"/>
                <a:cs typeface="Calibri"/>
                <a:sym typeface="Calibri"/>
              </a:rPr>
              <a:t>Signh</a:t>
            </a:r>
            <a:r>
              <a:rPr lang="en" sz="1200" dirty="0">
                <a:solidFill>
                  <a:schemeClr val="dk1"/>
                </a:solidFill>
                <a:latin typeface="Calibri"/>
                <a:ea typeface="Calibri"/>
                <a:cs typeface="Calibri"/>
                <a:sym typeface="Calibri"/>
              </a:rPr>
              <a:t> of the PHM </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 sz="1200" dirty="0">
                <a:solidFill>
                  <a:schemeClr val="dk1"/>
                </a:solidFill>
                <a:latin typeface="Calibri"/>
                <a:ea typeface="Calibri"/>
                <a:cs typeface="Calibri"/>
                <a:sym typeface="Calibri"/>
              </a:rPr>
              <a:t>4) Amazing mobilization across the world ahead of the WTO TRIPS council.   </a:t>
            </a:r>
            <a:endParaRPr sz="1200" dirty="0">
              <a:solidFill>
                <a:schemeClr val="dk1"/>
              </a:solidFill>
              <a:latin typeface="Calibri"/>
              <a:ea typeface="Calibri"/>
              <a:cs typeface="Calibri"/>
              <a:sym typeface="Calibri"/>
            </a:endParaRPr>
          </a:p>
          <a:p>
            <a:pPr marL="0" lvl="0" indent="0" algn="l" rtl="0">
              <a:spcBef>
                <a:spcPts val="0"/>
              </a:spcBef>
              <a:spcAft>
                <a:spcPts val="0"/>
              </a:spcAft>
              <a:buSzPts val="1100"/>
              <a:buNone/>
            </a:pPr>
            <a:r>
              <a:rPr lang="en" sz="1200" dirty="0" smtClean="0">
                <a:solidFill>
                  <a:schemeClr val="dk1"/>
                </a:solidFill>
                <a:latin typeface="Calibri"/>
                <a:ea typeface="Calibri"/>
                <a:cs typeface="Calibri"/>
                <a:sym typeface="Calibri"/>
              </a:rPr>
              <a:t>5</a:t>
            </a:r>
            <a:r>
              <a:rPr lang="en" sz="1200" dirty="0">
                <a:solidFill>
                  <a:schemeClr val="dk1"/>
                </a:solidFill>
                <a:latin typeface="Calibri"/>
                <a:ea typeface="Calibri"/>
                <a:cs typeface="Calibri"/>
                <a:sym typeface="Calibri"/>
              </a:rPr>
              <a:t>) Activists from Section27 and MSF in South </a:t>
            </a:r>
            <a:r>
              <a:rPr lang="en" sz="1200" dirty="0" smtClean="0">
                <a:solidFill>
                  <a:schemeClr val="dk1"/>
                </a:solidFill>
                <a:latin typeface="Calibri"/>
                <a:ea typeface="Calibri"/>
                <a:cs typeface="Calibri"/>
                <a:sym typeface="Calibri"/>
              </a:rPr>
              <a:t>Africa</a:t>
            </a:r>
            <a:r>
              <a:rPr lang="en-US" sz="1200" dirty="0" smtClean="0">
                <a:solidFill>
                  <a:schemeClr val="dk1"/>
                </a:solidFill>
                <a:latin typeface="Calibri"/>
                <a:ea typeface="Calibri"/>
                <a:cs typeface="Calibri"/>
                <a:sym typeface="Calibri"/>
              </a:rPr>
              <a:t> protested outside Netherland, Belgium</a:t>
            </a:r>
            <a:r>
              <a:rPr lang="en-US" sz="1200" baseline="0" dirty="0" smtClean="0">
                <a:solidFill>
                  <a:schemeClr val="dk1"/>
                </a:solidFill>
                <a:latin typeface="Calibri"/>
                <a:ea typeface="Calibri"/>
                <a:cs typeface="Calibri"/>
                <a:sym typeface="Calibri"/>
              </a:rPr>
              <a:t> &amp; USA embassies.</a:t>
            </a:r>
          </a:p>
          <a:p>
            <a:pPr marL="0" lvl="0" indent="0" algn="l" rtl="0">
              <a:spcBef>
                <a:spcPts val="0"/>
              </a:spcBef>
              <a:spcAft>
                <a:spcPts val="0"/>
              </a:spcAft>
              <a:buSzPts val="1100"/>
              <a:buNone/>
            </a:pPr>
            <a:r>
              <a:rPr lang="en" sz="1200" dirty="0" smtClean="0">
                <a:solidFill>
                  <a:schemeClr val="dk1"/>
                </a:solidFill>
                <a:latin typeface="Calibri"/>
                <a:ea typeface="Calibri"/>
                <a:cs typeface="Calibri"/>
                <a:sym typeface="Calibri"/>
              </a:rPr>
              <a:t>6</a:t>
            </a:r>
            <a:r>
              <a:rPr lang="en" sz="1200" dirty="0">
                <a:solidFill>
                  <a:schemeClr val="dk1"/>
                </a:solidFill>
                <a:latin typeface="Calibri"/>
                <a:ea typeface="Calibri"/>
                <a:cs typeface="Calibri"/>
                <a:sym typeface="Calibri"/>
              </a:rPr>
              <a:t>) In the Philippines, Members of the Coalition for People's Right to Health protested in front of the DTI office yesterday to urge the government to support calls to waive patents on COVID19 vaccines.  </a:t>
            </a:r>
            <a:endParaRPr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 sz="1200" dirty="0">
                <a:solidFill>
                  <a:schemeClr val="dk1"/>
                </a:solidFill>
                <a:latin typeface="Calibri"/>
                <a:ea typeface="Calibri"/>
                <a:cs typeface="Calibri"/>
                <a:sym typeface="Calibri"/>
              </a:rPr>
              <a:t>7) </a:t>
            </a:r>
            <a:r>
              <a:rPr lang="en-US" sz="1200" u="none" dirty="0" smtClean="0">
                <a:solidFill>
                  <a:schemeClr val="hlink"/>
                </a:solidFill>
                <a:latin typeface="Calibri"/>
                <a:ea typeface="Calibri"/>
                <a:cs typeface="Calibri"/>
                <a:sym typeface="Calibri"/>
              </a:rPr>
              <a:t>Two</a:t>
            </a:r>
            <a:r>
              <a:rPr lang="en-US" sz="1200" u="none" baseline="0" dirty="0" smtClean="0">
                <a:solidFill>
                  <a:schemeClr val="hlink"/>
                </a:solidFill>
                <a:latin typeface="Calibri"/>
                <a:ea typeface="Calibri"/>
                <a:cs typeface="Calibri"/>
                <a:sym typeface="Calibri"/>
              </a:rPr>
              <a:t> brilliant pieces in </a:t>
            </a:r>
            <a:r>
              <a:rPr lang="en-US" sz="1200" u="none" baseline="0" dirty="0" err="1" smtClean="0">
                <a:solidFill>
                  <a:schemeClr val="hlink"/>
                </a:solidFill>
                <a:latin typeface="Calibri"/>
                <a:ea typeface="Calibri"/>
                <a:cs typeface="Calibri"/>
                <a:sym typeface="Calibri"/>
              </a:rPr>
              <a:t>Bhekisisa</a:t>
            </a:r>
            <a:r>
              <a:rPr lang="en-US" sz="1200" u="none" baseline="0" dirty="0" smtClean="0">
                <a:solidFill>
                  <a:schemeClr val="hlink"/>
                </a:solidFill>
                <a:latin typeface="Calibri"/>
                <a:ea typeface="Calibri"/>
                <a:cs typeface="Calibri"/>
                <a:sym typeface="Calibri"/>
              </a:rPr>
              <a:t> by PVA members </a:t>
            </a:r>
            <a:r>
              <a:rPr lang="en" sz="1200" dirty="0" smtClean="0">
                <a:solidFill>
                  <a:schemeClr val="dk1"/>
                </a:solidFill>
                <a:latin typeface="Calibri"/>
                <a:ea typeface="Calibri"/>
                <a:cs typeface="Calibri"/>
                <a:sym typeface="Calibri"/>
              </a:rPr>
              <a:t>about </a:t>
            </a:r>
            <a:r>
              <a:rPr lang="en" sz="1200" dirty="0">
                <a:solidFill>
                  <a:schemeClr val="dk1"/>
                </a:solidFill>
                <a:latin typeface="Calibri"/>
                <a:ea typeface="Calibri"/>
                <a:cs typeface="Calibri"/>
                <a:sym typeface="Calibri"/>
              </a:rPr>
              <a:t>the real reason Africa is not getting vaccinated as fast as other </a:t>
            </a:r>
            <a:r>
              <a:rPr lang="en" sz="1200" dirty="0" smtClean="0">
                <a:solidFill>
                  <a:schemeClr val="dk1"/>
                </a:solidFill>
                <a:latin typeface="Calibri"/>
                <a:ea typeface="Calibri"/>
                <a:cs typeface="Calibri"/>
                <a:sym typeface="Calibri"/>
              </a:rPr>
              <a:t>continents</a:t>
            </a:r>
            <a:r>
              <a:rPr lang="en-US" sz="1200" baseline="0" dirty="0" smtClean="0">
                <a:solidFill>
                  <a:schemeClr val="dk1"/>
                </a:solidFill>
                <a:latin typeface="Calibri"/>
                <a:ea typeface="Calibri"/>
                <a:cs typeface="Calibri"/>
                <a:sym typeface="Calibri"/>
              </a:rPr>
              <a:t> and why some people think the pandemic is “not that bad” in Africa</a:t>
            </a:r>
            <a:r>
              <a:rPr lang="en-US" sz="1200" dirty="0" smtClean="0">
                <a:solidFill>
                  <a:schemeClr val="dk1"/>
                </a:solidFill>
                <a:latin typeface="Calibri"/>
                <a:ea typeface="Calibri"/>
                <a:cs typeface="Calibri"/>
                <a:sym typeface="Calibri"/>
              </a:rPr>
              <a:t>:</a:t>
            </a:r>
            <a:r>
              <a:rPr lang="en-US" sz="1200" baseline="0" dirty="0" smtClean="0">
                <a:solidFill>
                  <a:schemeClr val="dk1"/>
                </a:solidFill>
                <a:latin typeface="Calibri"/>
                <a:ea typeface="Calibri"/>
                <a:cs typeface="Calibri"/>
                <a:sym typeface="Calibri"/>
              </a:rPr>
              <a:t> </a:t>
            </a:r>
            <a:r>
              <a:rPr lang="en-US" sz="1200" b="1" baseline="0" dirty="0" smtClean="0">
                <a:solidFill>
                  <a:schemeClr val="dk1"/>
                </a:solidFill>
                <a:latin typeface="Calibri"/>
                <a:ea typeface="Calibri"/>
                <a:cs typeface="Calibri"/>
                <a:sym typeface="Calibri"/>
              </a:rPr>
              <a:t>An inconvenient truth: The real reason why Africa is not getting vaccinated</a:t>
            </a:r>
            <a:r>
              <a:rPr lang="en-US" sz="1200" baseline="0" dirty="0" smtClean="0">
                <a:solidFill>
                  <a:schemeClr val="dk1"/>
                </a:solidFill>
                <a:latin typeface="Calibri"/>
                <a:ea typeface="Calibri"/>
                <a:cs typeface="Calibri"/>
                <a:sym typeface="Calibri"/>
              </a:rPr>
              <a:t> </a:t>
            </a:r>
            <a:r>
              <a:rPr lang="en-US" sz="1200" baseline="0" dirty="0" smtClean="0">
                <a:solidFill>
                  <a:schemeClr val="dk1"/>
                </a:solidFill>
                <a:latin typeface="Calibri"/>
                <a:ea typeface="Calibri"/>
                <a:cs typeface="Calibri"/>
                <a:sym typeface="Calibri"/>
              </a:rPr>
              <a:t>(https://</a:t>
            </a:r>
            <a:r>
              <a:rPr lang="en-US" sz="1200" baseline="0" dirty="0" err="1" smtClean="0">
                <a:solidFill>
                  <a:schemeClr val="dk1"/>
                </a:solidFill>
                <a:latin typeface="Calibri"/>
                <a:ea typeface="Calibri"/>
                <a:cs typeface="Calibri"/>
                <a:sym typeface="Calibri"/>
              </a:rPr>
              <a:t>bhekisisa.org</a:t>
            </a:r>
            <a:r>
              <a:rPr lang="en-US" sz="1200" baseline="0" dirty="0" smtClean="0">
                <a:solidFill>
                  <a:schemeClr val="dk1"/>
                </a:solidFill>
                <a:latin typeface="Calibri"/>
                <a:ea typeface="Calibri"/>
                <a:cs typeface="Calibri"/>
                <a:sym typeface="Calibri"/>
              </a:rPr>
              <a:t>/opinion/2021-10-12-an-inconvenient-truth-the-real-reason-why-africa-is-not-getting-vaccinated/) </a:t>
            </a:r>
            <a:r>
              <a:rPr lang="en-US" sz="1200" baseline="0" dirty="0" smtClean="0">
                <a:solidFill>
                  <a:schemeClr val="dk1"/>
                </a:solidFill>
                <a:latin typeface="Calibri"/>
                <a:ea typeface="Calibri"/>
                <a:cs typeface="Calibri"/>
                <a:sym typeface="Calibri"/>
              </a:rPr>
              <a:t>and </a:t>
            </a:r>
            <a:r>
              <a:rPr lang="en-US" sz="1100" b="1" i="0" u="none" strike="noStrike" cap="none" dirty="0" smtClean="0">
                <a:solidFill>
                  <a:srgbClr val="000000"/>
                </a:solidFill>
                <a:effectLst/>
                <a:latin typeface="Arial"/>
                <a:ea typeface="Arial"/>
                <a:cs typeface="Arial"/>
                <a:sym typeface="Arial"/>
              </a:rPr>
              <a:t>A confusing COVID caseload: Why Africa’s missing numbers show a different side to the pandemic</a:t>
            </a:r>
            <a:r>
              <a:rPr lang="en-US" sz="1100" b="0" i="0" u="none" strike="noStrike" cap="none" dirty="0" smtClean="0">
                <a:solidFill>
                  <a:srgbClr val="000000"/>
                </a:solidFill>
                <a:effectLst/>
                <a:latin typeface="Arial"/>
                <a:ea typeface="Arial"/>
                <a:cs typeface="Arial"/>
                <a:sym typeface="Arial"/>
              </a:rPr>
              <a:t> (https://</a:t>
            </a:r>
            <a:r>
              <a:rPr lang="en-US" sz="1100" b="0" i="0" u="none" strike="noStrike" cap="none" dirty="0" err="1" smtClean="0">
                <a:solidFill>
                  <a:srgbClr val="000000"/>
                </a:solidFill>
                <a:effectLst/>
                <a:latin typeface="Arial"/>
                <a:ea typeface="Arial"/>
                <a:cs typeface="Arial"/>
                <a:sym typeface="Arial"/>
              </a:rPr>
              <a:t>bhekisisa.org</a:t>
            </a:r>
            <a:r>
              <a:rPr lang="en-US" sz="1100" b="0" i="0" u="none" strike="noStrike" cap="none" dirty="0" smtClean="0">
                <a:solidFill>
                  <a:srgbClr val="000000"/>
                </a:solidFill>
                <a:effectLst/>
                <a:latin typeface="Arial"/>
                <a:ea typeface="Arial"/>
                <a:cs typeface="Arial"/>
                <a:sym typeface="Arial"/>
              </a:rPr>
              <a:t>/opinion/2021-10-22-a-confusing-covid-caseload-why-africas-missing-numbers-show-a-different-side-to-the-pandemic/)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200" baseline="0" dirty="0" smtClean="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43" name="Google Shape;143;gfafff6a898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fafff6a898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fafff6a898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381000" lvl="0" indent="0" algn="l" rtl="0">
              <a:lnSpc>
                <a:spcPct val="115000"/>
              </a:lnSpc>
              <a:spcBef>
                <a:spcPts val="0"/>
              </a:spcBef>
              <a:spcAft>
                <a:spcPts val="0"/>
              </a:spcAft>
              <a:buClr>
                <a:schemeClr val="dk1"/>
              </a:buClr>
              <a:buSzPts val="1100"/>
              <a:buFont typeface="Arial"/>
              <a:buNone/>
            </a:pPr>
            <a:r>
              <a:rPr lang="en-US" i="0" dirty="0" smtClean="0">
                <a:solidFill>
                  <a:schemeClr val="dk1"/>
                </a:solidFill>
                <a:highlight>
                  <a:srgbClr val="FFFFFF"/>
                </a:highlight>
                <a:latin typeface="Calibri"/>
                <a:ea typeface="Calibri"/>
                <a:cs typeface="Calibri"/>
                <a:sym typeface="Calibri"/>
              </a:rPr>
              <a:t>The</a:t>
            </a:r>
            <a:r>
              <a:rPr lang="en-US" i="0" baseline="0" dirty="0" smtClean="0">
                <a:solidFill>
                  <a:schemeClr val="dk1"/>
                </a:solidFill>
                <a:highlight>
                  <a:srgbClr val="FFFFFF"/>
                </a:highlight>
                <a:latin typeface="Calibri"/>
                <a:ea typeface="Calibri"/>
                <a:cs typeface="Calibri"/>
                <a:sym typeface="Calibri"/>
              </a:rPr>
              <a:t> PVA released </a:t>
            </a:r>
            <a:r>
              <a:rPr lang="en" i="1" dirty="0" smtClean="0">
                <a:solidFill>
                  <a:schemeClr val="dk1"/>
                </a:solidFill>
                <a:highlight>
                  <a:srgbClr val="FFFFFF"/>
                </a:highlight>
                <a:latin typeface="Calibri"/>
                <a:ea typeface="Calibri"/>
                <a:cs typeface="Calibri"/>
                <a:sym typeface="Calibri"/>
              </a:rPr>
              <a:t>A </a:t>
            </a:r>
            <a:r>
              <a:rPr lang="en" i="1" dirty="0">
                <a:solidFill>
                  <a:schemeClr val="dk1"/>
                </a:solidFill>
                <a:highlight>
                  <a:srgbClr val="FFFFFF"/>
                </a:highlight>
                <a:latin typeface="Calibri"/>
                <a:ea typeface="Calibri"/>
                <a:cs typeface="Calibri"/>
                <a:sym typeface="Calibri"/>
              </a:rPr>
              <a:t>Dose of Reality</a:t>
            </a:r>
            <a:r>
              <a:rPr lang="en" dirty="0">
                <a:solidFill>
                  <a:schemeClr val="dk1"/>
                </a:solidFill>
                <a:highlight>
                  <a:srgbClr val="FFFFFF"/>
                </a:highlight>
                <a:latin typeface="Calibri"/>
                <a:ea typeface="Calibri"/>
                <a:cs typeface="Calibri"/>
                <a:sym typeface="Calibri"/>
              </a:rPr>
              <a:t> </a:t>
            </a:r>
            <a:r>
              <a:rPr lang="en" b="0" dirty="0">
                <a:solidFill>
                  <a:schemeClr val="dk1"/>
                </a:solidFill>
                <a:highlight>
                  <a:srgbClr val="FFFFFF"/>
                </a:highlight>
                <a:latin typeface="Calibri"/>
                <a:ea typeface="Calibri"/>
                <a:cs typeface="Calibri"/>
                <a:sym typeface="Calibri"/>
              </a:rPr>
              <a:t>report</a:t>
            </a:r>
            <a:r>
              <a:rPr lang="en" b="1" dirty="0">
                <a:solidFill>
                  <a:schemeClr val="dk1"/>
                </a:solidFill>
                <a:highlight>
                  <a:srgbClr val="FFFFFF"/>
                </a:highlight>
                <a:latin typeface="Calibri"/>
                <a:ea typeface="Calibri"/>
                <a:cs typeface="Calibri"/>
                <a:sym typeface="Calibri"/>
              </a:rPr>
              <a:t> </a:t>
            </a:r>
            <a:r>
              <a:rPr lang="en" dirty="0" smtClean="0">
                <a:solidFill>
                  <a:schemeClr val="dk1"/>
                </a:solidFill>
                <a:highlight>
                  <a:srgbClr val="FFFFFF"/>
                </a:highlight>
                <a:latin typeface="Calibri"/>
                <a:ea typeface="Calibri"/>
                <a:cs typeface="Calibri"/>
                <a:sym typeface="Calibri"/>
              </a:rPr>
              <a:t>on </a:t>
            </a:r>
            <a:r>
              <a:rPr lang="en" dirty="0">
                <a:solidFill>
                  <a:schemeClr val="dk1"/>
                </a:solidFill>
                <a:highlight>
                  <a:srgbClr val="FFFFFF"/>
                </a:highlight>
                <a:latin typeface="Calibri"/>
                <a:ea typeface="Calibri"/>
                <a:cs typeface="Calibri"/>
                <a:sym typeface="Calibri"/>
              </a:rPr>
              <a:t>how rich countries and pharmaceutical corporations are breaking their vaccine promises. The report found that of the 1.8 billion COVID vaccine donations promised by rich nations only 14 % have been delivered to date, while western pharmaceutical companies have delivered only 12 % of the doses they allocated to </a:t>
            </a:r>
            <a:r>
              <a:rPr lang="en" dirty="0" smtClean="0">
                <a:solidFill>
                  <a:schemeClr val="dk1"/>
                </a:solidFill>
                <a:highlight>
                  <a:srgbClr val="FFFFFF"/>
                </a:highlight>
                <a:latin typeface="Calibri"/>
                <a:ea typeface="Calibri"/>
                <a:cs typeface="Calibri"/>
                <a:sym typeface="Calibri"/>
              </a:rPr>
              <a:t>COVAX</a:t>
            </a:r>
            <a:r>
              <a:rPr lang="en-US" dirty="0" smtClean="0">
                <a:solidFill>
                  <a:schemeClr val="dk1"/>
                </a:solidFill>
                <a:highlight>
                  <a:srgbClr val="FFFFFF"/>
                </a:highlight>
                <a:latin typeface="Calibri"/>
                <a:ea typeface="Calibri"/>
                <a:cs typeface="Calibri"/>
                <a:sym typeface="Calibri"/>
              </a:rPr>
              <a:t>:</a:t>
            </a:r>
            <a:r>
              <a:rPr lang="en-US" baseline="0" dirty="0" smtClean="0">
                <a:solidFill>
                  <a:schemeClr val="dk1"/>
                </a:solidFill>
                <a:highlight>
                  <a:srgbClr val="FFFFFF"/>
                </a:highlight>
                <a:latin typeface="Calibri"/>
                <a:ea typeface="Calibri"/>
                <a:cs typeface="Calibri"/>
                <a:sym typeface="Calibri"/>
              </a:rPr>
              <a:t> https://</a:t>
            </a:r>
            <a:r>
              <a:rPr lang="en-US" baseline="0" dirty="0" err="1" smtClean="0">
                <a:solidFill>
                  <a:schemeClr val="dk1"/>
                </a:solidFill>
                <a:highlight>
                  <a:srgbClr val="FFFFFF"/>
                </a:highlight>
                <a:latin typeface="Calibri"/>
                <a:ea typeface="Calibri"/>
                <a:cs typeface="Calibri"/>
                <a:sym typeface="Calibri"/>
              </a:rPr>
              <a:t>app.box.com</a:t>
            </a:r>
            <a:r>
              <a:rPr lang="en-US" baseline="0" dirty="0" smtClean="0">
                <a:solidFill>
                  <a:schemeClr val="dk1"/>
                </a:solidFill>
                <a:highlight>
                  <a:srgbClr val="FFFFFF"/>
                </a:highlight>
                <a:latin typeface="Calibri"/>
                <a:ea typeface="Calibri"/>
                <a:cs typeface="Calibri"/>
                <a:sym typeface="Calibri"/>
              </a:rPr>
              <a:t>/s/kygk0i850bo18l33vk5p3qwyq9umk527</a:t>
            </a:r>
            <a:endParaRPr dirty="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en-US" u="none" dirty="0" smtClean="0">
                <a:solidFill>
                  <a:schemeClr val="hlink"/>
                </a:solidFill>
              </a:rPr>
              <a:t>The</a:t>
            </a:r>
            <a:r>
              <a:rPr lang="en-US" u="none" baseline="0" dirty="0" smtClean="0">
                <a:solidFill>
                  <a:schemeClr val="hlink"/>
                </a:solidFill>
              </a:rPr>
              <a:t> PVA developed the Race Against COVID film. Available in multiple languages: https://</a:t>
            </a:r>
            <a:r>
              <a:rPr lang="en-US" u="none" baseline="0" dirty="0" err="1" smtClean="0">
                <a:solidFill>
                  <a:schemeClr val="hlink"/>
                </a:solidFill>
              </a:rPr>
              <a:t>app.box.com</a:t>
            </a:r>
            <a:r>
              <a:rPr lang="en-US" u="none" baseline="0" dirty="0" smtClean="0">
                <a:solidFill>
                  <a:schemeClr val="hlink"/>
                </a:solidFill>
              </a:rPr>
              <a:t>/s/k7az9h18usl9ott3uvim31p4qr6il137</a:t>
            </a:r>
            <a:endParaRPr u="none" dirty="0"/>
          </a:p>
          <a:p>
            <a:pPr marL="0" lvl="0" indent="0" algn="l" rtl="0">
              <a:spcBef>
                <a:spcPts val="0"/>
              </a:spcBef>
              <a:spcAft>
                <a:spcPts val="0"/>
              </a:spcAft>
              <a:buNone/>
            </a:pPr>
            <a:endParaRPr dirty="0"/>
          </a:p>
          <a:p>
            <a:pPr marL="0" lvl="0" indent="0" algn="l" rtl="0">
              <a:spcBef>
                <a:spcPts val="0"/>
              </a:spcBef>
              <a:spcAft>
                <a:spcPts val="0"/>
              </a:spcAft>
              <a:buNone/>
            </a:pPr>
            <a:r>
              <a:rPr lang="en-US" u="none" dirty="0" smtClean="0">
                <a:solidFill>
                  <a:schemeClr val="hlink"/>
                </a:solidFill>
              </a:rPr>
              <a:t>PVA</a:t>
            </a:r>
            <a:r>
              <a:rPr lang="en-US" u="none" baseline="0" dirty="0" smtClean="0">
                <a:solidFill>
                  <a:schemeClr val="hlink"/>
                </a:solidFill>
              </a:rPr>
              <a:t> member (Public Citizen) published a report titled </a:t>
            </a:r>
            <a:r>
              <a:rPr lang="en-US" i="1" u="none" baseline="0" dirty="0" smtClean="0">
                <a:solidFill>
                  <a:schemeClr val="hlink"/>
                </a:solidFill>
              </a:rPr>
              <a:t>Pfizer’s Power </a:t>
            </a:r>
            <a:r>
              <a:rPr lang="en" dirty="0" err="1" smtClean="0"/>
              <a:t>outlin</a:t>
            </a:r>
            <a:r>
              <a:rPr lang="en-US" dirty="0" err="1" smtClean="0"/>
              <a:t>ing</a:t>
            </a:r>
            <a:r>
              <a:rPr lang="en-US" baseline="0" dirty="0" smtClean="0"/>
              <a:t> </a:t>
            </a:r>
            <a:r>
              <a:rPr lang="en" dirty="0" smtClean="0"/>
              <a:t>how </a:t>
            </a:r>
            <a:r>
              <a:rPr lang="en" dirty="0"/>
              <a:t>Pfizer, the world’s second-largest pharmaceutical corporation, silences and intimidates governments in vaccine negotiations. It shows how Pfizer has throttled supply, shifted risk, and maximized profits during the worst public health crisis in a </a:t>
            </a:r>
            <a:r>
              <a:rPr lang="en" dirty="0" smtClean="0"/>
              <a:t>century</a:t>
            </a:r>
            <a:r>
              <a:rPr lang="en-US" dirty="0" smtClean="0"/>
              <a:t>:</a:t>
            </a:r>
            <a:r>
              <a:rPr lang="en-US" baseline="0" dirty="0" smtClean="0"/>
              <a:t> https://</a:t>
            </a:r>
            <a:r>
              <a:rPr lang="en-US" baseline="0" dirty="0" err="1" smtClean="0"/>
              <a:t>www.citizen.org</a:t>
            </a:r>
            <a:r>
              <a:rPr lang="en-US" baseline="0" dirty="0" smtClean="0"/>
              <a:t>/article/</a:t>
            </a:r>
            <a:r>
              <a:rPr lang="en-US" baseline="0" dirty="0" err="1" smtClean="0"/>
              <a:t>pfizers</a:t>
            </a:r>
            <a:r>
              <a:rPr lang="en-US" baseline="0" dirty="0" smtClean="0"/>
              <a:t>-power/</a:t>
            </a:r>
            <a:r>
              <a:rPr lang="en" dirty="0" smtClean="0"/>
              <a:t> </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b="1" dirty="0" smtClean="0">
                <a:solidFill>
                  <a:srgbClr val="FF0000"/>
                </a:solidFill>
              </a:rPr>
              <a:t>PLEASE</a:t>
            </a:r>
            <a:r>
              <a:rPr lang="en-US" b="1" baseline="0" dirty="0" smtClean="0">
                <a:solidFill>
                  <a:srgbClr val="FF0000"/>
                </a:solidFill>
              </a:rPr>
              <a:t> FOLLOW THE PVA ON TWITTER FOR REGULAR UPDATES: @</a:t>
            </a:r>
            <a:r>
              <a:rPr lang="en-US" b="1" baseline="0" dirty="0" err="1" smtClean="0">
                <a:solidFill>
                  <a:srgbClr val="FF0000"/>
                </a:solidFill>
              </a:rPr>
              <a:t>peoplesvaccine</a:t>
            </a:r>
            <a:endParaRPr lang="en-US" b="1" baseline="0" dirty="0" smtClean="0">
              <a:solidFill>
                <a:srgbClr val="FF0000"/>
              </a:solidFill>
            </a:endParaRPr>
          </a:p>
          <a:p>
            <a:pPr marL="0" lvl="0" indent="0" algn="l" rtl="0">
              <a:spcBef>
                <a:spcPts val="0"/>
              </a:spcBef>
              <a:spcAft>
                <a:spcPts val="0"/>
              </a:spcAft>
              <a:buNone/>
            </a:pPr>
            <a:endParaRPr dirty="0"/>
          </a:p>
        </p:txBody>
      </p:sp>
      <p:sp>
        <p:nvSpPr>
          <p:cNvPr id="161" name="Google Shape;161;gfafff6a898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peoplesvaccine.org/g20/" TargetMode="External"/><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s://peoplesvaccine.org/supporter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pic>
        <p:nvPicPr>
          <p:cNvPr id="67" name="Google Shape;67;p15" descr="Icon&#10;&#10;Description automatically generated"/>
          <p:cNvPicPr preferRelativeResize="0"/>
          <p:nvPr/>
        </p:nvPicPr>
        <p:blipFill rotWithShape="1">
          <a:blip r:embed="rId3">
            <a:alphaModFix/>
          </a:blip>
          <a:srcRect l="7766"/>
          <a:stretch/>
        </p:blipFill>
        <p:spPr>
          <a:xfrm>
            <a:off x="15" y="-1"/>
            <a:ext cx="9143985" cy="3296249"/>
          </a:xfrm>
          <a:prstGeom prst="rect">
            <a:avLst/>
          </a:prstGeom>
          <a:noFill/>
          <a:ln>
            <a:noFill/>
          </a:ln>
        </p:spPr>
      </p:pic>
      <p:sp>
        <p:nvSpPr>
          <p:cNvPr id="68" name="Google Shape;68;p15"/>
          <p:cNvSpPr/>
          <p:nvPr/>
        </p:nvSpPr>
        <p:spPr>
          <a:xfrm rot="10800000" flipH="1">
            <a:off x="6214888" y="3423037"/>
            <a:ext cx="2929112" cy="1720463"/>
          </a:xfrm>
          <a:custGeom>
            <a:avLst/>
            <a:gdLst/>
            <a:ahLst/>
            <a:cxnLst/>
            <a:rect l="l" t="t" r="r" b="b"/>
            <a:pathLst>
              <a:path w="3905483" h="2293951" extrusionOk="0">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4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69" name="Google Shape;69;p15"/>
          <p:cNvSpPr/>
          <p:nvPr/>
        </p:nvSpPr>
        <p:spPr>
          <a:xfrm rot="10800000" flipH="1">
            <a:off x="1" y="3423037"/>
            <a:ext cx="6833104" cy="1720463"/>
          </a:xfrm>
          <a:custGeom>
            <a:avLst/>
            <a:gdLst/>
            <a:ahLst/>
            <a:cxnLst/>
            <a:rect l="l" t="t" r="r" b="b"/>
            <a:pathLst>
              <a:path w="9110805" h="2293951" extrusionOk="0">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70" name="Google Shape;70;p15"/>
          <p:cNvSpPr txBox="1">
            <a:spLocks noGrp="1"/>
          </p:cNvSpPr>
          <p:nvPr>
            <p:ph type="subTitle" idx="1"/>
          </p:nvPr>
        </p:nvSpPr>
        <p:spPr>
          <a:xfrm>
            <a:off x="689118" y="3527914"/>
            <a:ext cx="5237100" cy="1510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endParaRPr sz="2100">
              <a:solidFill>
                <a:srgbClr val="FFFFFF"/>
              </a:solidFill>
            </a:endParaRPr>
          </a:p>
          <a:p>
            <a:pPr marL="0" lvl="0" indent="0" algn="l" rtl="0">
              <a:lnSpc>
                <a:spcPct val="90000"/>
              </a:lnSpc>
              <a:spcBef>
                <a:spcPts val="800"/>
              </a:spcBef>
              <a:spcAft>
                <a:spcPts val="0"/>
              </a:spcAft>
              <a:buClr>
                <a:srgbClr val="FFFFFF"/>
              </a:buClr>
              <a:buSzPts val="2100"/>
              <a:buNone/>
            </a:pPr>
            <a:r>
              <a:rPr lang="en" sz="2100">
                <a:solidFill>
                  <a:srgbClr val="FFFFFF"/>
                </a:solidFill>
              </a:rPr>
              <a:t>PVA Africa Network Meeting</a:t>
            </a:r>
            <a:endParaRPr/>
          </a:p>
          <a:p>
            <a:pPr marL="0" lvl="0" indent="0" algn="l" rtl="0">
              <a:lnSpc>
                <a:spcPct val="90000"/>
              </a:lnSpc>
              <a:spcBef>
                <a:spcPts val="800"/>
              </a:spcBef>
              <a:spcAft>
                <a:spcPts val="0"/>
              </a:spcAft>
              <a:buClr>
                <a:srgbClr val="FFFFFF"/>
              </a:buClr>
              <a:buSzPts val="2100"/>
              <a:buNone/>
            </a:pPr>
            <a:r>
              <a:rPr lang="en" sz="2100">
                <a:solidFill>
                  <a:srgbClr val="FFFFFF"/>
                </a:solidFill>
              </a:rPr>
              <a:t>October 26, 2021</a:t>
            </a:r>
            <a:endParaRPr sz="210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5"/>
          <p:cNvSpPr txBox="1"/>
          <p:nvPr/>
        </p:nvSpPr>
        <p:spPr>
          <a:xfrm>
            <a:off x="0" y="523100"/>
            <a:ext cx="9144000" cy="284700"/>
          </a:xfrm>
          <a:prstGeom prst="rect">
            <a:avLst/>
          </a:prstGeom>
          <a:solidFill>
            <a:srgbClr val="D8D8D8"/>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73" name="Google Shape;173;p25"/>
          <p:cNvSpPr txBox="1">
            <a:spLocks noGrp="1"/>
          </p:cNvSpPr>
          <p:nvPr>
            <p:ph type="title"/>
          </p:nvPr>
        </p:nvSpPr>
        <p:spPr>
          <a:xfrm>
            <a:off x="0" y="0"/>
            <a:ext cx="9144000" cy="699000"/>
          </a:xfrm>
          <a:prstGeom prst="rect">
            <a:avLst/>
          </a:prstGeom>
          <a:solidFill>
            <a:schemeClr val="dk1"/>
          </a:solid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2700"/>
              <a:buFont typeface="Calibri"/>
              <a:buNone/>
            </a:pPr>
            <a:r>
              <a:rPr lang="en" sz="2700" b="1">
                <a:solidFill>
                  <a:schemeClr val="lt1"/>
                </a:solidFill>
              </a:rPr>
              <a:t> 	Key Upcoming Dates</a:t>
            </a:r>
            <a:endParaRPr sz="2700" b="1">
              <a:solidFill>
                <a:schemeClr val="lt1"/>
              </a:solidFill>
            </a:endParaRPr>
          </a:p>
        </p:txBody>
      </p:sp>
      <p:pic>
        <p:nvPicPr>
          <p:cNvPr id="174" name="Google Shape;174;p25" descr="Text&#10;&#10;Description automatically generated"/>
          <p:cNvPicPr preferRelativeResize="0"/>
          <p:nvPr/>
        </p:nvPicPr>
        <p:blipFill rotWithShape="1">
          <a:blip r:embed="rId3">
            <a:alphaModFix/>
          </a:blip>
          <a:srcRect l="5579" t="13120" r="60358" b="9563"/>
          <a:stretch/>
        </p:blipFill>
        <p:spPr>
          <a:xfrm>
            <a:off x="8292465" y="4488042"/>
            <a:ext cx="594359" cy="583017"/>
          </a:xfrm>
          <a:prstGeom prst="rect">
            <a:avLst/>
          </a:prstGeom>
          <a:noFill/>
          <a:ln>
            <a:noFill/>
          </a:ln>
        </p:spPr>
      </p:pic>
      <p:sp>
        <p:nvSpPr>
          <p:cNvPr id="175" name="Google Shape;175;p25"/>
          <p:cNvSpPr txBox="1">
            <a:spLocks noGrp="1"/>
          </p:cNvSpPr>
          <p:nvPr>
            <p:ph type="body" idx="1"/>
          </p:nvPr>
        </p:nvSpPr>
        <p:spPr>
          <a:xfrm>
            <a:off x="0" y="800099"/>
            <a:ext cx="8824800" cy="4271100"/>
          </a:xfrm>
          <a:prstGeom prst="rect">
            <a:avLst/>
          </a:prstGeom>
          <a:solidFill>
            <a:schemeClr val="lt1"/>
          </a:solidFill>
          <a:ln>
            <a:noFill/>
          </a:ln>
        </p:spPr>
        <p:txBody>
          <a:bodyPr spcFirstLastPara="1" wrap="square" lIns="68575" tIns="34275" rIns="68575" bIns="34275" anchor="t" anchorCtr="0">
            <a:noAutofit/>
          </a:bodyPr>
          <a:lstStyle/>
          <a:p>
            <a:pPr marL="342900" lvl="1" indent="0" algn="l" rtl="0">
              <a:lnSpc>
                <a:spcPct val="90000"/>
              </a:lnSpc>
              <a:spcBef>
                <a:spcPts val="0"/>
              </a:spcBef>
              <a:spcAft>
                <a:spcPts val="0"/>
              </a:spcAft>
              <a:buClr>
                <a:schemeClr val="dk1"/>
              </a:buClr>
              <a:buSzPts val="1800"/>
              <a:buNone/>
            </a:pPr>
            <a:endParaRPr b="1" dirty="0"/>
          </a:p>
          <a:p>
            <a:pPr marL="0" lvl="0" indent="0" algn="l" rtl="0">
              <a:lnSpc>
                <a:spcPct val="90000"/>
              </a:lnSpc>
              <a:spcBef>
                <a:spcPts val="400"/>
              </a:spcBef>
              <a:spcAft>
                <a:spcPts val="0"/>
              </a:spcAft>
              <a:buNone/>
            </a:pPr>
            <a:endParaRPr dirty="0"/>
          </a:p>
          <a:p>
            <a:pPr marL="863600" lvl="2" indent="-171450" algn="l" rtl="0">
              <a:lnSpc>
                <a:spcPct val="90000"/>
              </a:lnSpc>
              <a:spcBef>
                <a:spcPts val="400"/>
              </a:spcBef>
              <a:spcAft>
                <a:spcPts val="0"/>
              </a:spcAft>
              <a:buClr>
                <a:schemeClr val="dk1"/>
              </a:buClr>
              <a:buSzPts val="2100"/>
              <a:buFont typeface="Noto Sans Symbols"/>
              <a:buChar char="▪"/>
            </a:pPr>
            <a:r>
              <a:rPr lang="en" sz="2000" dirty="0" smtClean="0">
                <a:latin typeface="+mn-lt"/>
              </a:rPr>
              <a:t>G20 </a:t>
            </a:r>
            <a:r>
              <a:rPr lang="en" sz="2000" dirty="0">
                <a:latin typeface="+mn-lt"/>
              </a:rPr>
              <a:t>in Rome </a:t>
            </a:r>
            <a:r>
              <a:rPr lang="en" sz="2000" b="1" dirty="0">
                <a:latin typeface="+mn-lt"/>
              </a:rPr>
              <a:t>30-31 October </a:t>
            </a:r>
            <a:endParaRPr lang="en-US" sz="2000" b="1" dirty="0" smtClean="0">
              <a:latin typeface="+mn-lt"/>
            </a:endParaRPr>
          </a:p>
          <a:p>
            <a:pPr marL="1320800" lvl="3" indent="-171450">
              <a:spcBef>
                <a:spcPts val="400"/>
              </a:spcBef>
              <a:buSzPts val="2100"/>
              <a:buFont typeface="Noto Sans Symbols"/>
              <a:buChar char="▪"/>
            </a:pPr>
            <a:r>
              <a:rPr lang="en-US" sz="2000" dirty="0" smtClean="0">
                <a:latin typeface="+mn-lt"/>
              </a:rPr>
              <a:t>Check the PVA’s G20 website page for updates on what the Alliance is doing/planning for the G20</a:t>
            </a:r>
            <a:r>
              <a:rPr lang="en-US" sz="2000" dirty="0">
                <a:latin typeface="+mn-lt"/>
              </a:rPr>
              <a:t>: </a:t>
            </a:r>
            <a:r>
              <a:rPr lang="en-US" sz="2000" dirty="0">
                <a:latin typeface="+mn-lt"/>
                <a:hlinkClick r:id="rId4"/>
              </a:rPr>
              <a:t>https://peoplesvaccine.org/g20</a:t>
            </a:r>
            <a:r>
              <a:rPr lang="en-US" sz="2000" dirty="0" smtClean="0">
                <a:latin typeface="+mn-lt"/>
                <a:hlinkClick r:id="rId4"/>
              </a:rPr>
              <a:t>/</a:t>
            </a:r>
            <a:r>
              <a:rPr lang="en-US" sz="2000" dirty="0" smtClean="0">
                <a:latin typeface="+mn-lt"/>
              </a:rPr>
              <a:t> </a:t>
            </a:r>
            <a:endParaRPr sz="2000" dirty="0">
              <a:latin typeface="+mn-lt"/>
            </a:endParaRPr>
          </a:p>
          <a:p>
            <a:pPr marL="863600" lvl="2" indent="-171450" algn="l" rtl="0">
              <a:lnSpc>
                <a:spcPct val="90000"/>
              </a:lnSpc>
              <a:spcBef>
                <a:spcPts val="400"/>
              </a:spcBef>
              <a:spcAft>
                <a:spcPts val="0"/>
              </a:spcAft>
              <a:buClr>
                <a:schemeClr val="dk1"/>
              </a:buClr>
              <a:buSzPts val="2100"/>
              <a:buFont typeface="Noto Sans Symbols"/>
              <a:buChar char="▪"/>
            </a:pPr>
            <a:r>
              <a:rPr lang="en" sz="2000" dirty="0">
                <a:latin typeface="+mn-lt"/>
              </a:rPr>
              <a:t>COP26 in Glasgow </a:t>
            </a:r>
            <a:r>
              <a:rPr lang="en" sz="2000" b="1" dirty="0">
                <a:latin typeface="+mn-lt"/>
              </a:rPr>
              <a:t>31 October - 12 Nov</a:t>
            </a:r>
            <a:endParaRPr sz="2000" dirty="0">
              <a:latin typeface="+mn-lt"/>
            </a:endParaRPr>
          </a:p>
          <a:p>
            <a:pPr marL="863600" lvl="2" indent="-171450" algn="l" rtl="0">
              <a:lnSpc>
                <a:spcPct val="90000"/>
              </a:lnSpc>
              <a:spcBef>
                <a:spcPts val="400"/>
              </a:spcBef>
              <a:spcAft>
                <a:spcPts val="0"/>
              </a:spcAft>
              <a:buClr>
                <a:schemeClr val="dk1"/>
              </a:buClr>
              <a:buSzPts val="2100"/>
              <a:buFont typeface="Noto Sans Symbols"/>
              <a:buChar char="▪"/>
            </a:pPr>
            <a:r>
              <a:rPr lang="en" sz="2000" dirty="0">
                <a:latin typeface="+mn-lt"/>
              </a:rPr>
              <a:t>One year anniversary of Ensemble (J&amp;J) trial launch in </a:t>
            </a:r>
            <a:r>
              <a:rPr lang="en" sz="2000" dirty="0" smtClean="0">
                <a:latin typeface="+mn-lt"/>
              </a:rPr>
              <a:t>S</a:t>
            </a:r>
            <a:r>
              <a:rPr lang="en-US" sz="2000" dirty="0" smtClean="0">
                <a:latin typeface="+mn-lt"/>
              </a:rPr>
              <a:t>A</a:t>
            </a:r>
            <a:r>
              <a:rPr lang="en" sz="2000" dirty="0" smtClean="0">
                <a:latin typeface="+mn-lt"/>
              </a:rPr>
              <a:t>: </a:t>
            </a:r>
            <a:r>
              <a:rPr lang="en" sz="2000" b="1" dirty="0">
                <a:latin typeface="+mn-lt"/>
              </a:rPr>
              <a:t>6 Nov</a:t>
            </a:r>
            <a:endParaRPr sz="2000" dirty="0">
              <a:latin typeface="+mn-lt"/>
            </a:endParaRPr>
          </a:p>
          <a:p>
            <a:pPr marL="863600" lvl="2" indent="-171450" algn="l" rtl="0">
              <a:lnSpc>
                <a:spcPct val="90000"/>
              </a:lnSpc>
              <a:spcBef>
                <a:spcPts val="400"/>
              </a:spcBef>
              <a:spcAft>
                <a:spcPts val="0"/>
              </a:spcAft>
              <a:buClr>
                <a:schemeClr val="dk1"/>
              </a:buClr>
              <a:buSzPts val="2100"/>
              <a:buFont typeface="Noto Sans Symbols"/>
              <a:buChar char="▪"/>
            </a:pPr>
            <a:r>
              <a:rPr lang="en" sz="2000" dirty="0">
                <a:latin typeface="+mn-lt"/>
              </a:rPr>
              <a:t>World AIDS Day: </a:t>
            </a:r>
            <a:r>
              <a:rPr lang="en" sz="2000" b="1" dirty="0">
                <a:latin typeface="+mn-lt"/>
              </a:rPr>
              <a:t>1 </a:t>
            </a:r>
            <a:r>
              <a:rPr lang="en" sz="2000" b="1" dirty="0" smtClean="0">
                <a:latin typeface="+mn-lt"/>
              </a:rPr>
              <a:t>Dec</a:t>
            </a:r>
            <a:endParaRPr lang="en-US" sz="2000" b="1" dirty="0" smtClean="0">
              <a:latin typeface="+mn-lt"/>
            </a:endParaRPr>
          </a:p>
          <a:p>
            <a:pPr marL="863600" lvl="2" indent="-171450" algn="l" rtl="0">
              <a:lnSpc>
                <a:spcPct val="90000"/>
              </a:lnSpc>
              <a:spcBef>
                <a:spcPts val="400"/>
              </a:spcBef>
              <a:spcAft>
                <a:spcPts val="0"/>
              </a:spcAft>
              <a:buClr>
                <a:schemeClr val="dk1"/>
              </a:buClr>
              <a:buSzPts val="2100"/>
              <a:buFont typeface="Noto Sans Symbols"/>
              <a:buChar char="▪"/>
            </a:pPr>
            <a:r>
              <a:rPr lang="en-US" sz="2000" dirty="0" err="1" smtClean="0">
                <a:latin typeface="+mn-lt"/>
              </a:rPr>
              <a:t>Kusi</a:t>
            </a:r>
            <a:r>
              <a:rPr lang="en-US" sz="2000" dirty="0" smtClean="0">
                <a:latin typeface="+mn-lt"/>
              </a:rPr>
              <a:t> Ideas </a:t>
            </a:r>
            <a:r>
              <a:rPr lang="en-US" sz="2000" dirty="0" smtClean="0">
                <a:latin typeface="+mn-lt"/>
              </a:rPr>
              <a:t>Festival: first week of December</a:t>
            </a:r>
            <a:endParaRPr sz="2000" dirty="0">
              <a:latin typeface="+mn-lt"/>
            </a:endParaRPr>
          </a:p>
          <a:p>
            <a:pPr marL="863600" lvl="2" indent="-171450" algn="l" rtl="0">
              <a:lnSpc>
                <a:spcPct val="90000"/>
              </a:lnSpc>
              <a:spcBef>
                <a:spcPts val="400"/>
              </a:spcBef>
              <a:spcAft>
                <a:spcPts val="1200"/>
              </a:spcAft>
              <a:buClr>
                <a:schemeClr val="dk1"/>
              </a:buClr>
              <a:buSzPts val="2100"/>
              <a:buFont typeface="Noto Sans Symbols"/>
              <a:buChar char="▪"/>
            </a:pPr>
            <a:r>
              <a:rPr lang="en" sz="2000" dirty="0">
                <a:latin typeface="+mn-lt"/>
              </a:rPr>
              <a:t>One year anniversary of first COVID-19 vaccine </a:t>
            </a:r>
            <a:r>
              <a:rPr lang="en-US" sz="2000" dirty="0" smtClean="0">
                <a:latin typeface="+mn-lt"/>
              </a:rPr>
              <a:t>(Pfizer) </a:t>
            </a:r>
            <a:r>
              <a:rPr lang="en" sz="2000" dirty="0" smtClean="0">
                <a:latin typeface="+mn-lt"/>
              </a:rPr>
              <a:t>being administered</a:t>
            </a:r>
            <a:r>
              <a:rPr lang="en-US" sz="2000" dirty="0" smtClean="0">
                <a:latin typeface="+mn-lt"/>
              </a:rPr>
              <a:t> in the UK</a:t>
            </a:r>
            <a:r>
              <a:rPr lang="en" sz="2000" dirty="0" smtClean="0">
                <a:latin typeface="+mn-lt"/>
              </a:rPr>
              <a:t>: </a:t>
            </a:r>
            <a:r>
              <a:rPr lang="en" sz="2000" b="1" dirty="0">
                <a:latin typeface="+mn-lt"/>
              </a:rPr>
              <a:t>8 Dec</a:t>
            </a:r>
            <a:endParaRPr sz="2000" b="1"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txBox="1">
            <a:spLocks noGrp="1"/>
          </p:cNvSpPr>
          <p:nvPr>
            <p:ph type="subTitle" idx="1"/>
          </p:nvPr>
        </p:nvSpPr>
        <p:spPr>
          <a:xfrm>
            <a:off x="628649" y="1001794"/>
            <a:ext cx="7886700" cy="315600"/>
          </a:xfrm>
          <a:prstGeom prst="rect">
            <a:avLst/>
          </a:prstGeom>
          <a:noFill/>
          <a:ln>
            <a:noFill/>
          </a:ln>
        </p:spPr>
        <p:txBody>
          <a:bodyPr spcFirstLastPara="1" wrap="square" lIns="68575" tIns="34275" rIns="68575" bIns="34275" anchor="t" anchorCtr="0">
            <a:normAutofit fontScale="77500" lnSpcReduction="20000"/>
          </a:bodyPr>
          <a:lstStyle/>
          <a:p>
            <a:pPr marL="0" lvl="0" indent="0" algn="l" rtl="0">
              <a:lnSpc>
                <a:spcPct val="90000"/>
              </a:lnSpc>
              <a:spcBef>
                <a:spcPts val="0"/>
              </a:spcBef>
              <a:spcAft>
                <a:spcPts val="0"/>
              </a:spcAft>
              <a:buClr>
                <a:schemeClr val="dk1"/>
              </a:buClr>
              <a:buSzPct val="64285"/>
              <a:buNone/>
            </a:pPr>
            <a:endParaRPr/>
          </a:p>
        </p:txBody>
      </p:sp>
      <p:pic>
        <p:nvPicPr>
          <p:cNvPr id="182" name="Google Shape;182;p26"/>
          <p:cNvPicPr preferRelativeResize="0"/>
          <p:nvPr/>
        </p:nvPicPr>
        <p:blipFill rotWithShape="1">
          <a:blip r:embed="rId3">
            <a:alphaModFix/>
          </a:blip>
          <a:srcRect/>
          <a:stretch/>
        </p:blipFill>
        <p:spPr>
          <a:xfrm>
            <a:off x="43413" y="239535"/>
            <a:ext cx="9057177" cy="4664439"/>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0" y="523100"/>
            <a:ext cx="9144000" cy="284700"/>
          </a:xfrm>
          <a:prstGeom prst="rect">
            <a:avLst/>
          </a:prstGeom>
          <a:solidFill>
            <a:srgbClr val="D8D8D8"/>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77" name="Google Shape;77;p16"/>
          <p:cNvSpPr txBox="1">
            <a:spLocks noGrp="1"/>
          </p:cNvSpPr>
          <p:nvPr>
            <p:ph type="title"/>
          </p:nvPr>
        </p:nvSpPr>
        <p:spPr>
          <a:xfrm>
            <a:off x="0" y="0"/>
            <a:ext cx="9144000" cy="699000"/>
          </a:xfrm>
          <a:prstGeom prst="rect">
            <a:avLst/>
          </a:prstGeom>
          <a:solidFill>
            <a:schemeClr val="dk1"/>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2700"/>
              <a:buFont typeface="Calibri"/>
              <a:buNone/>
            </a:pPr>
            <a:r>
              <a:rPr lang="en" sz="2700" b="1">
                <a:solidFill>
                  <a:schemeClr val="lt1"/>
                </a:solidFill>
              </a:rPr>
              <a:t> 	Vaccine Rollout Snapshot</a:t>
            </a:r>
            <a:endParaRPr sz="2700" b="1">
              <a:solidFill>
                <a:schemeClr val="lt1"/>
              </a:solidFill>
            </a:endParaRPr>
          </a:p>
        </p:txBody>
      </p:sp>
      <p:pic>
        <p:nvPicPr>
          <p:cNvPr id="78" name="Google Shape;78;p16" descr="Text&#10;&#10;Description automatically generated"/>
          <p:cNvPicPr preferRelativeResize="0"/>
          <p:nvPr/>
        </p:nvPicPr>
        <p:blipFill rotWithShape="1">
          <a:blip r:embed="rId3">
            <a:alphaModFix/>
          </a:blip>
          <a:srcRect l="5579" t="13120" r="60358" b="9563"/>
          <a:stretch/>
        </p:blipFill>
        <p:spPr>
          <a:xfrm>
            <a:off x="8292465" y="4488042"/>
            <a:ext cx="594359" cy="583017"/>
          </a:xfrm>
          <a:prstGeom prst="rect">
            <a:avLst/>
          </a:prstGeom>
          <a:noFill/>
          <a:ln>
            <a:noFill/>
          </a:ln>
        </p:spPr>
      </p:pic>
      <p:pic>
        <p:nvPicPr>
          <p:cNvPr id="79" name="Google Shape;79;p16"/>
          <p:cNvPicPr preferRelativeResize="0"/>
          <p:nvPr/>
        </p:nvPicPr>
        <p:blipFill>
          <a:blip r:embed="rId4">
            <a:alphaModFix/>
          </a:blip>
          <a:stretch>
            <a:fillRect/>
          </a:stretch>
        </p:blipFill>
        <p:spPr>
          <a:xfrm>
            <a:off x="1277925" y="879975"/>
            <a:ext cx="6259658" cy="4191076"/>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0" y="0"/>
            <a:ext cx="9144000" cy="699000"/>
          </a:xfrm>
          <a:prstGeom prst="rect">
            <a:avLst/>
          </a:prstGeom>
          <a:solidFill>
            <a:schemeClr val="dk1"/>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2700"/>
              <a:buFont typeface="Calibri"/>
              <a:buNone/>
            </a:pPr>
            <a:r>
              <a:rPr lang="en" sz="2700" b="1">
                <a:solidFill>
                  <a:schemeClr val="lt1"/>
                </a:solidFill>
              </a:rPr>
              <a:t> 	Booster Vaccine Rollout Snapshot</a:t>
            </a:r>
            <a:endParaRPr sz="2700" b="1">
              <a:solidFill>
                <a:schemeClr val="lt1"/>
              </a:solidFill>
            </a:endParaRPr>
          </a:p>
        </p:txBody>
      </p:sp>
      <p:pic>
        <p:nvPicPr>
          <p:cNvPr id="85" name="Google Shape;85;p17"/>
          <p:cNvPicPr preferRelativeResize="0"/>
          <p:nvPr/>
        </p:nvPicPr>
        <p:blipFill>
          <a:blip r:embed="rId3">
            <a:alphaModFix/>
          </a:blip>
          <a:stretch>
            <a:fillRect/>
          </a:stretch>
        </p:blipFill>
        <p:spPr>
          <a:xfrm>
            <a:off x="1439250" y="759350"/>
            <a:ext cx="6346375" cy="42628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p:nvPr/>
        </p:nvSpPr>
        <p:spPr>
          <a:xfrm>
            <a:off x="0" y="523100"/>
            <a:ext cx="9144000" cy="284700"/>
          </a:xfrm>
          <a:prstGeom prst="rect">
            <a:avLst/>
          </a:prstGeom>
          <a:solidFill>
            <a:srgbClr val="D8D8D8"/>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92" name="Google Shape;92;p18"/>
          <p:cNvSpPr txBox="1">
            <a:spLocks noGrp="1"/>
          </p:cNvSpPr>
          <p:nvPr>
            <p:ph type="title"/>
          </p:nvPr>
        </p:nvSpPr>
        <p:spPr>
          <a:xfrm>
            <a:off x="0" y="0"/>
            <a:ext cx="9144000" cy="699000"/>
          </a:xfrm>
          <a:prstGeom prst="rect">
            <a:avLst/>
          </a:prstGeom>
          <a:solidFill>
            <a:schemeClr val="dk1"/>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2700"/>
              <a:buFont typeface="Calibri"/>
              <a:buNone/>
            </a:pPr>
            <a:r>
              <a:rPr lang="en" sz="2700" b="1">
                <a:solidFill>
                  <a:schemeClr val="lt1"/>
                </a:solidFill>
              </a:rPr>
              <a:t> 	Today’s agenda</a:t>
            </a:r>
            <a:endParaRPr sz="2700" b="1">
              <a:solidFill>
                <a:schemeClr val="lt1"/>
              </a:solidFill>
            </a:endParaRPr>
          </a:p>
        </p:txBody>
      </p:sp>
      <p:pic>
        <p:nvPicPr>
          <p:cNvPr id="93" name="Google Shape;93;p18" descr="Text&#10;&#10;Description automatically generated"/>
          <p:cNvPicPr preferRelativeResize="0"/>
          <p:nvPr/>
        </p:nvPicPr>
        <p:blipFill rotWithShape="1">
          <a:blip r:embed="rId3">
            <a:alphaModFix/>
          </a:blip>
          <a:srcRect l="5579" t="13120" r="60358" b="9563"/>
          <a:stretch/>
        </p:blipFill>
        <p:spPr>
          <a:xfrm>
            <a:off x="8292465" y="4488042"/>
            <a:ext cx="594359" cy="583017"/>
          </a:xfrm>
          <a:prstGeom prst="rect">
            <a:avLst/>
          </a:prstGeom>
          <a:noFill/>
          <a:ln>
            <a:noFill/>
          </a:ln>
        </p:spPr>
      </p:pic>
      <p:sp>
        <p:nvSpPr>
          <p:cNvPr id="94" name="Google Shape;94;p18"/>
          <p:cNvSpPr txBox="1">
            <a:spLocks noGrp="1"/>
          </p:cNvSpPr>
          <p:nvPr>
            <p:ph type="body" idx="1"/>
          </p:nvPr>
        </p:nvSpPr>
        <p:spPr>
          <a:xfrm>
            <a:off x="0" y="800099"/>
            <a:ext cx="8824800" cy="4271100"/>
          </a:xfrm>
          <a:prstGeom prst="rect">
            <a:avLst/>
          </a:prstGeom>
          <a:solidFill>
            <a:schemeClr val="lt1"/>
          </a:solidFill>
          <a:ln>
            <a:noFill/>
          </a:ln>
        </p:spPr>
        <p:txBody>
          <a:bodyPr spcFirstLastPara="1" wrap="square" lIns="68575" tIns="34275" rIns="68575" bIns="34275" anchor="t" anchorCtr="0">
            <a:noAutofit/>
          </a:bodyPr>
          <a:lstStyle/>
          <a:p>
            <a:pPr marL="342900" lvl="1" indent="0" algn="l" rtl="0">
              <a:lnSpc>
                <a:spcPct val="90000"/>
              </a:lnSpc>
              <a:spcBef>
                <a:spcPts val="0"/>
              </a:spcBef>
              <a:spcAft>
                <a:spcPts val="0"/>
              </a:spcAft>
              <a:buClr>
                <a:schemeClr val="dk1"/>
              </a:buClr>
              <a:buSzPts val="1800"/>
              <a:buNone/>
            </a:pPr>
            <a:endParaRPr b="1" dirty="0"/>
          </a:p>
          <a:p>
            <a:r>
              <a:rPr lang="en-US" sz="2800" dirty="0"/>
              <a:t>Review of September </a:t>
            </a:r>
            <a:r>
              <a:rPr lang="en-US" sz="2800" dirty="0" smtClean="0"/>
              <a:t>reports </a:t>
            </a:r>
            <a:r>
              <a:rPr lang="en-US" sz="2800" dirty="0"/>
              <a:t>and any follow-up items.</a:t>
            </a:r>
          </a:p>
          <a:p>
            <a:r>
              <a:rPr lang="en-US" sz="2800" dirty="0" smtClean="0"/>
              <a:t>October achievements and challenges (PVA Global and from the attendees)</a:t>
            </a:r>
          </a:p>
          <a:p>
            <a:r>
              <a:rPr lang="en-US" sz="2800" dirty="0" smtClean="0"/>
              <a:t>Upcoming events (November &amp; December) with a focus on brainstorming re the Africa Week of Action.</a:t>
            </a:r>
          </a:p>
          <a:p>
            <a:r>
              <a:rPr lang="en-US" sz="2800" dirty="0" smtClean="0"/>
              <a:t>PVA Africa Manifesto.</a:t>
            </a:r>
            <a:r>
              <a:rPr lang="en-US" dirty="0" smtClean="0"/>
              <a:t/>
            </a:r>
            <a:br>
              <a:rPr lang="en-US" dirty="0" smtClean="0"/>
            </a:br>
            <a:endParaRPr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b="1"/>
              <a:t>What is the PVA??</a:t>
            </a:r>
            <a:endParaRPr b="1"/>
          </a:p>
        </p:txBody>
      </p:sp>
      <p:sp>
        <p:nvSpPr>
          <p:cNvPr id="101" name="Google Shape;101;p1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100"/>
              <a:buNone/>
            </a:pPr>
            <a:r>
              <a:rPr lang="en"/>
              <a:t>The People’s Vaccine Alliance is a </a:t>
            </a:r>
            <a:r>
              <a:rPr lang="en" b="1"/>
              <a:t>coalition </a:t>
            </a:r>
            <a:r>
              <a:rPr lang="en" b="1" u="sng">
                <a:solidFill>
                  <a:schemeClr val="hlink"/>
                </a:solidFill>
                <a:hlinkClick r:id="rId3"/>
              </a:rPr>
              <a:t>over 75 organizations and networks</a:t>
            </a:r>
            <a:r>
              <a:rPr lang="en"/>
              <a:t>, with the support of </a:t>
            </a:r>
            <a:r>
              <a:rPr lang="en" b="1"/>
              <a:t>over 170 former Heads of State, Nobel Laureates, faith leaders, health experts, economists </a:t>
            </a:r>
            <a:r>
              <a:rPr lang="en"/>
              <a:t>and other notable figures </a:t>
            </a:r>
            <a:r>
              <a:rPr lang="en" b="1">
                <a:solidFill>
                  <a:srgbClr val="00B0F0"/>
                </a:solidFill>
              </a:rPr>
              <a:t>fighting to end vaccine apartheid</a:t>
            </a:r>
            <a:r>
              <a:rPr lang="en"/>
              <a:t>. </a:t>
            </a:r>
            <a:endParaRPr/>
          </a:p>
          <a:p>
            <a:pPr marL="0" lvl="0" indent="0" algn="l" rtl="0">
              <a:lnSpc>
                <a:spcPct val="90000"/>
              </a:lnSpc>
              <a:spcBef>
                <a:spcPts val="800"/>
              </a:spcBef>
              <a:spcAft>
                <a:spcPts val="0"/>
              </a:spcAft>
              <a:buClr>
                <a:schemeClr val="dk1"/>
              </a:buClr>
              <a:buSzPts val="2100"/>
              <a:buNone/>
            </a:pPr>
            <a:endParaRPr/>
          </a:p>
          <a:p>
            <a:pPr marL="0" lvl="0" indent="0" algn="l" rtl="0">
              <a:lnSpc>
                <a:spcPct val="90000"/>
              </a:lnSpc>
              <a:spcBef>
                <a:spcPts val="800"/>
              </a:spcBef>
              <a:spcAft>
                <a:spcPts val="1200"/>
              </a:spcAft>
              <a:buClr>
                <a:schemeClr val="dk1"/>
              </a:buClr>
              <a:buSzPts val="2100"/>
              <a:buNone/>
            </a:pPr>
            <a:r>
              <a:rPr lang="en"/>
              <a:t>We are united under a common aim of </a:t>
            </a:r>
            <a:r>
              <a:rPr lang="en" b="1"/>
              <a:t>campaigning for a ‘people’s vaccine’ for COVID-19</a:t>
            </a:r>
            <a:r>
              <a:rPr lang="en"/>
              <a:t>. This would be based on shared knowledge, and freely available to everyone, everywhere - a global common good.</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20"/>
          <p:cNvSpPr/>
          <p:nvPr/>
        </p:nvSpPr>
        <p:spPr>
          <a:xfrm rot="-5400000">
            <a:off x="600167" y="1118527"/>
            <a:ext cx="2500200" cy="2624400"/>
          </a:xfrm>
          <a:prstGeom prst="downArrow">
            <a:avLst>
              <a:gd name="adj1" fmla="val 100000"/>
              <a:gd name="adj2" fmla="val 15788"/>
            </a:avLst>
          </a:prstGeom>
          <a:solidFill>
            <a:srgbClr val="40404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08" name="Google Shape;108;p20" descr="Text&#10;&#10;Description automatically generated"/>
          <p:cNvPicPr preferRelativeResize="0">
            <a:picLocks noGrp="1"/>
          </p:cNvPicPr>
          <p:nvPr>
            <p:ph type="body" idx="1"/>
          </p:nvPr>
        </p:nvPicPr>
        <p:blipFill rotWithShape="1">
          <a:blip r:embed="rId3">
            <a:alphaModFix/>
          </a:blip>
          <a:srcRect l="16412" t="12876" r="17300"/>
          <a:stretch/>
        </p:blipFill>
        <p:spPr>
          <a:xfrm>
            <a:off x="1377457" y="0"/>
            <a:ext cx="7972500" cy="5143500"/>
          </a:xfrm>
          <a:prstGeom prst="rect">
            <a:avLst/>
          </a:prstGeom>
          <a:noFill/>
          <a:ln>
            <a:noFill/>
          </a:ln>
        </p:spPr>
      </p:pic>
      <p:sp>
        <p:nvSpPr>
          <p:cNvPr id="109" name="Google Shape;109;p20"/>
          <p:cNvSpPr txBox="1"/>
          <p:nvPr/>
        </p:nvSpPr>
        <p:spPr>
          <a:xfrm rot="5400000">
            <a:off x="-297443" y="2006114"/>
            <a:ext cx="2500500" cy="8493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 sz="2600" b="1">
                <a:solidFill>
                  <a:schemeClr val="lt1"/>
                </a:solidFill>
                <a:latin typeface="Calibri"/>
                <a:ea typeface="Calibri"/>
                <a:cs typeface="Calibri"/>
                <a:sym typeface="Calibri"/>
              </a:rPr>
              <a:t>OUR </a:t>
            </a:r>
            <a:endParaRPr sz="1100"/>
          </a:p>
          <a:p>
            <a:pPr marL="0" marR="0" lvl="0" indent="0" algn="l" rtl="0">
              <a:lnSpc>
                <a:spcPct val="90000"/>
              </a:lnSpc>
              <a:spcBef>
                <a:spcPts val="0"/>
              </a:spcBef>
              <a:spcAft>
                <a:spcPts val="0"/>
              </a:spcAft>
              <a:buClr>
                <a:schemeClr val="lt1"/>
              </a:buClr>
              <a:buSzPts val="2600"/>
              <a:buFont typeface="Calibri"/>
              <a:buNone/>
            </a:pPr>
            <a:r>
              <a:rPr lang="en" sz="2600" b="1">
                <a:solidFill>
                  <a:schemeClr val="lt1"/>
                </a:solidFill>
                <a:latin typeface="Calibri"/>
                <a:ea typeface="Calibri"/>
                <a:cs typeface="Calibri"/>
                <a:sym typeface="Calibri"/>
              </a:rPr>
              <a:t>DEMANDS</a:t>
            </a:r>
            <a:endParaRPr sz="11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p:nvPr/>
        </p:nvSpPr>
        <p:spPr>
          <a:xfrm>
            <a:off x="0" y="523100"/>
            <a:ext cx="9144000" cy="284700"/>
          </a:xfrm>
          <a:prstGeom prst="rect">
            <a:avLst/>
          </a:prstGeom>
          <a:solidFill>
            <a:srgbClr val="D8D8D8"/>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37" name="Google Shape;137;p22"/>
          <p:cNvSpPr txBox="1">
            <a:spLocks noGrp="1"/>
          </p:cNvSpPr>
          <p:nvPr>
            <p:ph type="title"/>
          </p:nvPr>
        </p:nvSpPr>
        <p:spPr>
          <a:xfrm>
            <a:off x="0" y="0"/>
            <a:ext cx="9144000" cy="699000"/>
          </a:xfrm>
          <a:prstGeom prst="rect">
            <a:avLst/>
          </a:prstGeom>
          <a:solidFill>
            <a:schemeClr val="dk1"/>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2700"/>
              <a:buFont typeface="Calibri"/>
              <a:buNone/>
            </a:pPr>
            <a:r>
              <a:rPr lang="en" sz="2700" b="1">
                <a:solidFill>
                  <a:schemeClr val="lt1"/>
                </a:solidFill>
              </a:rPr>
              <a:t> 	STRATEGIC PRIORITIES</a:t>
            </a:r>
            <a:endParaRPr sz="2700" b="1">
              <a:solidFill>
                <a:schemeClr val="lt1"/>
              </a:solidFill>
            </a:endParaRPr>
          </a:p>
        </p:txBody>
      </p:sp>
      <p:pic>
        <p:nvPicPr>
          <p:cNvPr id="138" name="Google Shape;138;p22" descr="Text&#10;&#10;Description automatically generated"/>
          <p:cNvPicPr preferRelativeResize="0"/>
          <p:nvPr/>
        </p:nvPicPr>
        <p:blipFill rotWithShape="1">
          <a:blip r:embed="rId3">
            <a:alphaModFix/>
          </a:blip>
          <a:srcRect l="5579" t="13120" r="60358" b="9563"/>
          <a:stretch/>
        </p:blipFill>
        <p:spPr>
          <a:xfrm>
            <a:off x="8292465" y="4488042"/>
            <a:ext cx="594359" cy="583017"/>
          </a:xfrm>
          <a:prstGeom prst="rect">
            <a:avLst/>
          </a:prstGeom>
          <a:noFill/>
          <a:ln>
            <a:noFill/>
          </a:ln>
        </p:spPr>
      </p:pic>
      <p:sp>
        <p:nvSpPr>
          <p:cNvPr id="139" name="Google Shape;139;p22"/>
          <p:cNvSpPr txBox="1">
            <a:spLocks noGrp="1"/>
          </p:cNvSpPr>
          <p:nvPr>
            <p:ph type="body" idx="1"/>
          </p:nvPr>
        </p:nvSpPr>
        <p:spPr>
          <a:xfrm>
            <a:off x="0" y="800099"/>
            <a:ext cx="8824800" cy="4271100"/>
          </a:xfrm>
          <a:prstGeom prst="rect">
            <a:avLst/>
          </a:prstGeom>
          <a:solidFill>
            <a:schemeClr val="lt1"/>
          </a:solidFill>
          <a:ln>
            <a:noFill/>
          </a:ln>
        </p:spPr>
        <p:txBody>
          <a:bodyPr spcFirstLastPara="1" wrap="square" lIns="68575" tIns="34275" rIns="68575" bIns="34275" anchor="t" anchorCtr="0">
            <a:noAutofit/>
          </a:bodyPr>
          <a:lstStyle/>
          <a:p>
            <a:pPr marL="342900" lvl="1" indent="0" algn="l" rtl="0">
              <a:lnSpc>
                <a:spcPct val="90000"/>
              </a:lnSpc>
              <a:spcBef>
                <a:spcPts val="0"/>
              </a:spcBef>
              <a:spcAft>
                <a:spcPts val="0"/>
              </a:spcAft>
              <a:buClr>
                <a:schemeClr val="dk1"/>
              </a:buClr>
              <a:buSzPts val="1800"/>
              <a:buNone/>
            </a:pPr>
            <a:endParaRPr b="1" dirty="0"/>
          </a:p>
          <a:p>
            <a:pPr marL="863600" lvl="2" indent="-171450" algn="l" rtl="0">
              <a:lnSpc>
                <a:spcPct val="90000"/>
              </a:lnSpc>
              <a:spcBef>
                <a:spcPts val="400"/>
              </a:spcBef>
              <a:spcAft>
                <a:spcPts val="0"/>
              </a:spcAft>
              <a:buClr>
                <a:schemeClr val="dk1"/>
              </a:buClr>
              <a:buSzPts val="2100"/>
              <a:buFont typeface="Noto Sans Symbols"/>
              <a:buChar char="▪"/>
            </a:pPr>
            <a:r>
              <a:rPr lang="en" sz="2100" b="1" dirty="0"/>
              <a:t>Pushing Germany – and rest of blockers mainly Europe – to back waiver and pursue tech transfer (waiver and tech transfer are highly interlinked)</a:t>
            </a:r>
            <a:r>
              <a:rPr lang="en" sz="2100" dirty="0"/>
              <a:t> </a:t>
            </a:r>
            <a:endParaRPr sz="2100" dirty="0"/>
          </a:p>
          <a:p>
            <a:pPr marL="863600" lvl="2" indent="-38100" algn="l" rtl="0">
              <a:lnSpc>
                <a:spcPct val="90000"/>
              </a:lnSpc>
              <a:spcBef>
                <a:spcPts val="400"/>
              </a:spcBef>
              <a:spcAft>
                <a:spcPts val="0"/>
              </a:spcAft>
              <a:buClr>
                <a:schemeClr val="dk1"/>
              </a:buClr>
              <a:buSzPts val="2100"/>
              <a:buFont typeface="Noto Sans Symbols"/>
              <a:buNone/>
            </a:pPr>
            <a:endParaRPr sz="2100" dirty="0">
              <a:latin typeface="Calibri"/>
              <a:ea typeface="Calibri"/>
              <a:cs typeface="Calibri"/>
              <a:sym typeface="Calibri"/>
            </a:endParaRPr>
          </a:p>
          <a:p>
            <a:pPr marL="863600" lvl="2" indent="-171450" algn="l" rtl="0">
              <a:lnSpc>
                <a:spcPct val="90000"/>
              </a:lnSpc>
              <a:spcBef>
                <a:spcPts val="400"/>
              </a:spcBef>
              <a:spcAft>
                <a:spcPts val="0"/>
              </a:spcAft>
              <a:buClr>
                <a:schemeClr val="dk1"/>
              </a:buClr>
              <a:buSzPts val="2100"/>
              <a:buFont typeface="Noto Sans Symbols"/>
              <a:buChar char="▪"/>
            </a:pPr>
            <a:r>
              <a:rPr lang="en" sz="2100" b="1" dirty="0"/>
              <a:t>Amplify voice of Global South people and countries, on cost of inaction and readiness to manufacture</a:t>
            </a:r>
            <a:r>
              <a:rPr lang="en" sz="2100" dirty="0"/>
              <a:t> (amplifying data, building capacity of spokespeople, sharing stories)</a:t>
            </a:r>
            <a:r>
              <a:rPr lang="en" sz="2100" dirty="0">
                <a:latin typeface="Calibri"/>
                <a:ea typeface="Calibri"/>
                <a:cs typeface="Calibri"/>
                <a:sym typeface="Calibri"/>
              </a:rPr>
              <a:t/>
            </a:r>
            <a:br>
              <a:rPr lang="en" sz="2100" dirty="0">
                <a:latin typeface="Calibri"/>
                <a:ea typeface="Calibri"/>
                <a:cs typeface="Calibri"/>
                <a:sym typeface="Calibri"/>
              </a:rPr>
            </a:br>
            <a:endParaRPr sz="2100" dirty="0">
              <a:latin typeface="Calibri"/>
              <a:ea typeface="Calibri"/>
              <a:cs typeface="Calibri"/>
              <a:sym typeface="Calibri"/>
            </a:endParaRPr>
          </a:p>
          <a:p>
            <a:pPr marL="863600" lvl="2" indent="-171450" algn="l" rtl="0">
              <a:lnSpc>
                <a:spcPct val="90000"/>
              </a:lnSpc>
              <a:spcBef>
                <a:spcPts val="400"/>
              </a:spcBef>
              <a:spcAft>
                <a:spcPts val="0"/>
              </a:spcAft>
              <a:buClr>
                <a:schemeClr val="dk1"/>
              </a:buClr>
              <a:buSzPts val="2100"/>
              <a:buFont typeface="Noto Sans Symbols"/>
              <a:buChar char="▪"/>
            </a:pPr>
            <a:r>
              <a:rPr lang="en" sz="2100" b="1" dirty="0"/>
              <a:t>Increase heat on big pharmaceutical corporations – with continued goal of one corporation into </a:t>
            </a:r>
            <a:r>
              <a:rPr lang="en" sz="2100" b="1" dirty="0" smtClean="0"/>
              <a:t>C</a:t>
            </a:r>
            <a:r>
              <a:rPr lang="en-US" sz="2100" b="1" dirty="0" smtClean="0"/>
              <a:t>-</a:t>
            </a:r>
            <a:r>
              <a:rPr lang="en" sz="2100" b="1" dirty="0" smtClean="0"/>
              <a:t>TAP</a:t>
            </a:r>
            <a:r>
              <a:rPr lang="en" sz="2100" dirty="0" smtClean="0"/>
              <a:t> </a:t>
            </a:r>
            <a:endParaRPr sz="2100" dirty="0"/>
          </a:p>
          <a:p>
            <a:pPr marL="342900" lvl="1" indent="0" algn="l" rtl="0">
              <a:lnSpc>
                <a:spcPct val="90000"/>
              </a:lnSpc>
              <a:spcBef>
                <a:spcPts val="400"/>
              </a:spcBef>
              <a:spcAft>
                <a:spcPts val="0"/>
              </a:spcAft>
              <a:buClr>
                <a:schemeClr val="dk1"/>
              </a:buClr>
              <a:buSzPts val="2200"/>
              <a:buNone/>
            </a:pPr>
            <a:endParaRPr sz="2200" dirty="0">
              <a:latin typeface="Calibri"/>
              <a:ea typeface="Calibri"/>
              <a:cs typeface="Calibri"/>
              <a:sym typeface="Calibri"/>
            </a:endParaRPr>
          </a:p>
          <a:p>
            <a:pPr marL="342900" lvl="1" indent="0" algn="l" rtl="0">
              <a:lnSpc>
                <a:spcPct val="90000"/>
              </a:lnSpc>
              <a:spcBef>
                <a:spcPts val="400"/>
              </a:spcBef>
              <a:spcAft>
                <a:spcPts val="1200"/>
              </a:spcAft>
              <a:buClr>
                <a:schemeClr val="dk1"/>
              </a:buClr>
              <a:buSzPts val="2200"/>
              <a:buNone/>
            </a:pPr>
            <a:r>
              <a:rPr lang="en" sz="2200" dirty="0">
                <a:latin typeface="Calibri"/>
                <a:ea typeface="Calibri"/>
                <a:cs typeface="Calibri"/>
                <a:sym typeface="Calibri"/>
              </a:rPr>
              <a:t>Also: Amplify the work of others; identify key opportunities</a:t>
            </a:r>
            <a:endParaRPr sz="22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0" y="30550"/>
            <a:ext cx="9144000" cy="699000"/>
          </a:xfrm>
          <a:prstGeom prst="rect">
            <a:avLst/>
          </a:prstGeom>
          <a:solidFill>
            <a:schemeClr val="dk1"/>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2700"/>
              <a:buFont typeface="Calibri"/>
              <a:buNone/>
            </a:pPr>
            <a:r>
              <a:rPr lang="en-US" sz="2700" b="1" dirty="0" smtClean="0">
                <a:solidFill>
                  <a:schemeClr val="lt1"/>
                </a:solidFill>
              </a:rPr>
              <a:t>A FEW </a:t>
            </a:r>
            <a:r>
              <a:rPr lang="en" sz="2700" b="1" dirty="0" smtClean="0">
                <a:solidFill>
                  <a:schemeClr val="lt1"/>
                </a:solidFill>
              </a:rPr>
              <a:t>PVA </a:t>
            </a:r>
            <a:r>
              <a:rPr lang="en-US" sz="2700" b="1" dirty="0" smtClean="0">
                <a:solidFill>
                  <a:schemeClr val="lt1"/>
                </a:solidFill>
              </a:rPr>
              <a:t>OCTOBER </a:t>
            </a:r>
            <a:r>
              <a:rPr lang="en" sz="2700" b="1" dirty="0" smtClean="0">
                <a:solidFill>
                  <a:schemeClr val="lt1"/>
                </a:solidFill>
              </a:rPr>
              <a:t>HIGHLIGHTS</a:t>
            </a:r>
            <a:endParaRPr sz="2700" b="1" dirty="0">
              <a:solidFill>
                <a:schemeClr val="lt1"/>
              </a:solidFill>
            </a:endParaRPr>
          </a:p>
        </p:txBody>
      </p:sp>
      <p:pic>
        <p:nvPicPr>
          <p:cNvPr id="146" name="Google Shape;146;p23"/>
          <p:cNvPicPr preferRelativeResize="0"/>
          <p:nvPr/>
        </p:nvPicPr>
        <p:blipFill>
          <a:blip r:embed="rId3">
            <a:alphaModFix/>
          </a:blip>
          <a:stretch>
            <a:fillRect/>
          </a:stretch>
        </p:blipFill>
        <p:spPr>
          <a:xfrm>
            <a:off x="0" y="699000"/>
            <a:ext cx="2156100" cy="2771524"/>
          </a:xfrm>
          <a:prstGeom prst="rect">
            <a:avLst/>
          </a:prstGeom>
          <a:noFill/>
          <a:ln>
            <a:noFill/>
          </a:ln>
        </p:spPr>
      </p:pic>
      <p:sp>
        <p:nvSpPr>
          <p:cNvPr id="147" name="Google Shape;147;p23"/>
          <p:cNvSpPr txBox="1"/>
          <p:nvPr/>
        </p:nvSpPr>
        <p:spPr>
          <a:xfrm>
            <a:off x="46600" y="699000"/>
            <a:ext cx="945300" cy="3540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Manchester</a:t>
            </a:r>
            <a:endParaRPr sz="1100">
              <a:solidFill>
                <a:schemeClr val="lt1"/>
              </a:solidFill>
            </a:endParaRPr>
          </a:p>
        </p:txBody>
      </p:sp>
      <p:pic>
        <p:nvPicPr>
          <p:cNvPr id="148" name="Google Shape;148;p23"/>
          <p:cNvPicPr preferRelativeResize="0"/>
          <p:nvPr/>
        </p:nvPicPr>
        <p:blipFill>
          <a:blip r:embed="rId4">
            <a:alphaModFix/>
          </a:blip>
          <a:stretch>
            <a:fillRect/>
          </a:stretch>
        </p:blipFill>
        <p:spPr>
          <a:xfrm>
            <a:off x="2156100" y="698999"/>
            <a:ext cx="1970701" cy="2419349"/>
          </a:xfrm>
          <a:prstGeom prst="rect">
            <a:avLst/>
          </a:prstGeom>
          <a:noFill/>
          <a:ln>
            <a:noFill/>
          </a:ln>
        </p:spPr>
      </p:pic>
      <p:pic>
        <p:nvPicPr>
          <p:cNvPr id="149" name="Google Shape;149;p23"/>
          <p:cNvPicPr preferRelativeResize="0"/>
          <p:nvPr/>
        </p:nvPicPr>
        <p:blipFill>
          <a:blip r:embed="rId5">
            <a:alphaModFix/>
          </a:blip>
          <a:stretch>
            <a:fillRect/>
          </a:stretch>
        </p:blipFill>
        <p:spPr>
          <a:xfrm>
            <a:off x="0" y="2451200"/>
            <a:ext cx="2257025" cy="2696250"/>
          </a:xfrm>
          <a:prstGeom prst="rect">
            <a:avLst/>
          </a:prstGeom>
          <a:noFill/>
          <a:ln>
            <a:noFill/>
          </a:ln>
        </p:spPr>
      </p:pic>
      <p:pic>
        <p:nvPicPr>
          <p:cNvPr id="150" name="Google Shape;150;p23"/>
          <p:cNvPicPr preferRelativeResize="0"/>
          <p:nvPr/>
        </p:nvPicPr>
        <p:blipFill>
          <a:blip r:embed="rId6">
            <a:alphaModFix/>
          </a:blip>
          <a:stretch>
            <a:fillRect/>
          </a:stretch>
        </p:blipFill>
        <p:spPr>
          <a:xfrm>
            <a:off x="2257025" y="2660625"/>
            <a:ext cx="3710375" cy="2482876"/>
          </a:xfrm>
          <a:prstGeom prst="rect">
            <a:avLst/>
          </a:prstGeom>
          <a:noFill/>
          <a:ln>
            <a:noFill/>
          </a:ln>
        </p:spPr>
      </p:pic>
      <p:sp>
        <p:nvSpPr>
          <p:cNvPr id="151" name="Google Shape;151;p23"/>
          <p:cNvSpPr txBox="1"/>
          <p:nvPr/>
        </p:nvSpPr>
        <p:spPr>
          <a:xfrm>
            <a:off x="2257025" y="2785300"/>
            <a:ext cx="1669800" cy="3540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London and Edinburgh </a:t>
            </a:r>
            <a:endParaRPr sz="1100">
              <a:solidFill>
                <a:schemeClr val="lt1"/>
              </a:solidFill>
            </a:endParaRPr>
          </a:p>
        </p:txBody>
      </p:sp>
      <p:pic>
        <p:nvPicPr>
          <p:cNvPr id="152" name="Google Shape;152;p23"/>
          <p:cNvPicPr preferRelativeResize="0"/>
          <p:nvPr/>
        </p:nvPicPr>
        <p:blipFill>
          <a:blip r:embed="rId7">
            <a:alphaModFix/>
          </a:blip>
          <a:stretch>
            <a:fillRect/>
          </a:stretch>
        </p:blipFill>
        <p:spPr>
          <a:xfrm>
            <a:off x="5781100" y="3242950"/>
            <a:ext cx="3369776" cy="1900562"/>
          </a:xfrm>
          <a:prstGeom prst="rect">
            <a:avLst/>
          </a:prstGeom>
          <a:noFill/>
          <a:ln>
            <a:noFill/>
          </a:ln>
        </p:spPr>
      </p:pic>
      <p:sp>
        <p:nvSpPr>
          <p:cNvPr id="153" name="Google Shape;153;p23"/>
          <p:cNvSpPr txBox="1"/>
          <p:nvPr/>
        </p:nvSpPr>
        <p:spPr>
          <a:xfrm>
            <a:off x="8135700" y="3242950"/>
            <a:ext cx="1008300" cy="3540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South Africa</a:t>
            </a:r>
            <a:endParaRPr sz="1100">
              <a:solidFill>
                <a:schemeClr val="lt1"/>
              </a:solidFill>
            </a:endParaRPr>
          </a:p>
        </p:txBody>
      </p:sp>
      <p:pic>
        <p:nvPicPr>
          <p:cNvPr id="154" name="Google Shape;154;p23"/>
          <p:cNvPicPr preferRelativeResize="0"/>
          <p:nvPr/>
        </p:nvPicPr>
        <p:blipFill>
          <a:blip r:embed="rId8">
            <a:alphaModFix/>
          </a:blip>
          <a:stretch>
            <a:fillRect/>
          </a:stretch>
        </p:blipFill>
        <p:spPr>
          <a:xfrm>
            <a:off x="5722994" y="729550"/>
            <a:ext cx="3421007" cy="1900550"/>
          </a:xfrm>
          <a:prstGeom prst="rect">
            <a:avLst/>
          </a:prstGeom>
          <a:noFill/>
          <a:ln>
            <a:noFill/>
          </a:ln>
        </p:spPr>
      </p:pic>
      <p:pic>
        <p:nvPicPr>
          <p:cNvPr id="155" name="Google Shape;155;p23"/>
          <p:cNvPicPr preferRelativeResize="0"/>
          <p:nvPr/>
        </p:nvPicPr>
        <p:blipFill>
          <a:blip r:embed="rId9">
            <a:alphaModFix/>
          </a:blip>
          <a:stretch>
            <a:fillRect/>
          </a:stretch>
        </p:blipFill>
        <p:spPr>
          <a:xfrm>
            <a:off x="4126800" y="729550"/>
            <a:ext cx="2535810" cy="1931075"/>
          </a:xfrm>
          <a:prstGeom prst="rect">
            <a:avLst/>
          </a:prstGeom>
          <a:noFill/>
          <a:ln>
            <a:noFill/>
          </a:ln>
        </p:spPr>
      </p:pic>
      <p:sp>
        <p:nvSpPr>
          <p:cNvPr id="156" name="Google Shape;156;p23"/>
          <p:cNvSpPr txBox="1"/>
          <p:nvPr/>
        </p:nvSpPr>
        <p:spPr>
          <a:xfrm>
            <a:off x="8167200" y="729550"/>
            <a:ext cx="945300" cy="3540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Philippines</a:t>
            </a:r>
            <a:endParaRPr sz="1100">
              <a:solidFill>
                <a:schemeClr val="lt1"/>
              </a:solidFill>
            </a:endParaRPr>
          </a:p>
        </p:txBody>
      </p:sp>
      <p:pic>
        <p:nvPicPr>
          <p:cNvPr id="157" name="Google Shape;157;p23"/>
          <p:cNvPicPr preferRelativeResize="0"/>
          <p:nvPr/>
        </p:nvPicPr>
        <p:blipFill>
          <a:blip r:embed="rId10">
            <a:alphaModFix/>
          </a:blip>
          <a:stretch>
            <a:fillRect/>
          </a:stretch>
        </p:blipFill>
        <p:spPr>
          <a:xfrm>
            <a:off x="4965105" y="2630101"/>
            <a:ext cx="4178895" cy="620300"/>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0" y="0"/>
            <a:ext cx="9144000" cy="699000"/>
          </a:xfrm>
          <a:prstGeom prst="rect">
            <a:avLst/>
          </a:prstGeom>
          <a:solidFill>
            <a:schemeClr val="dk1"/>
          </a:solid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2700"/>
              <a:buFont typeface="Calibri"/>
              <a:buNone/>
            </a:pPr>
            <a:r>
              <a:rPr lang="en-US" sz="2700" b="1" dirty="0" smtClean="0">
                <a:solidFill>
                  <a:schemeClr val="lt1"/>
                </a:solidFill>
              </a:rPr>
              <a:t>A FEW </a:t>
            </a:r>
            <a:r>
              <a:rPr lang="en" sz="2700" b="1" dirty="0" smtClean="0">
                <a:solidFill>
                  <a:schemeClr val="lt1"/>
                </a:solidFill>
              </a:rPr>
              <a:t>PVA</a:t>
            </a:r>
            <a:r>
              <a:rPr lang="en-US" sz="2700" b="1" dirty="0" smtClean="0">
                <a:solidFill>
                  <a:schemeClr val="lt1"/>
                </a:solidFill>
              </a:rPr>
              <a:t> </a:t>
            </a:r>
            <a:r>
              <a:rPr lang="en-US" sz="2700" b="1" dirty="0" smtClean="0">
                <a:solidFill>
                  <a:schemeClr val="lt1"/>
                </a:solidFill>
              </a:rPr>
              <a:t>OCTOBER</a:t>
            </a:r>
            <a:r>
              <a:rPr lang="en" sz="2700" b="1" dirty="0" smtClean="0">
                <a:solidFill>
                  <a:schemeClr val="lt1"/>
                </a:solidFill>
              </a:rPr>
              <a:t> </a:t>
            </a:r>
            <a:r>
              <a:rPr lang="en" sz="2700" b="1" dirty="0">
                <a:solidFill>
                  <a:schemeClr val="lt1"/>
                </a:solidFill>
              </a:rPr>
              <a:t>HIGHLIGHTS </a:t>
            </a:r>
            <a:endParaRPr sz="2700" b="1" dirty="0">
              <a:solidFill>
                <a:schemeClr val="lt1"/>
              </a:solidFill>
            </a:endParaRPr>
          </a:p>
        </p:txBody>
      </p:sp>
      <p:pic>
        <p:nvPicPr>
          <p:cNvPr id="164" name="Google Shape;164;p24"/>
          <p:cNvPicPr preferRelativeResize="0"/>
          <p:nvPr/>
        </p:nvPicPr>
        <p:blipFill>
          <a:blip r:embed="rId3">
            <a:alphaModFix/>
          </a:blip>
          <a:stretch>
            <a:fillRect/>
          </a:stretch>
        </p:blipFill>
        <p:spPr>
          <a:xfrm>
            <a:off x="2251075" y="604100"/>
            <a:ext cx="5014933" cy="1967650"/>
          </a:xfrm>
          <a:prstGeom prst="rect">
            <a:avLst/>
          </a:prstGeom>
          <a:noFill/>
          <a:ln>
            <a:noFill/>
          </a:ln>
        </p:spPr>
      </p:pic>
      <p:pic>
        <p:nvPicPr>
          <p:cNvPr id="165" name="Google Shape;165;p24"/>
          <p:cNvPicPr preferRelativeResize="0"/>
          <p:nvPr/>
        </p:nvPicPr>
        <p:blipFill>
          <a:blip r:embed="rId4">
            <a:alphaModFix/>
          </a:blip>
          <a:stretch>
            <a:fillRect/>
          </a:stretch>
        </p:blipFill>
        <p:spPr>
          <a:xfrm>
            <a:off x="4817525" y="2700850"/>
            <a:ext cx="4019666" cy="2266950"/>
          </a:xfrm>
          <a:prstGeom prst="rect">
            <a:avLst/>
          </a:prstGeom>
          <a:noFill/>
          <a:ln>
            <a:noFill/>
          </a:ln>
        </p:spPr>
      </p:pic>
      <p:pic>
        <p:nvPicPr>
          <p:cNvPr id="166" name="Google Shape;166;p24"/>
          <p:cNvPicPr preferRelativeResize="0"/>
          <p:nvPr/>
        </p:nvPicPr>
        <p:blipFill>
          <a:blip r:embed="rId5">
            <a:alphaModFix/>
          </a:blip>
          <a:stretch>
            <a:fillRect/>
          </a:stretch>
        </p:blipFill>
        <p:spPr>
          <a:xfrm>
            <a:off x="618338" y="2700850"/>
            <a:ext cx="3778250" cy="22669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1430</TotalTime>
  <Words>995</Words>
  <Application>Microsoft Macintosh PowerPoint</Application>
  <PresentationFormat>On-screen Show (16:9)</PresentationFormat>
  <Paragraphs>84</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vt:lpstr>
      <vt:lpstr>Noto Sans Symbols</vt:lpstr>
      <vt:lpstr>Arial</vt:lpstr>
      <vt:lpstr>Simple Light</vt:lpstr>
      <vt:lpstr>PowerPoint Presentation</vt:lpstr>
      <vt:lpstr>  Vaccine Rollout Snapshot</vt:lpstr>
      <vt:lpstr>  Booster Vaccine Rollout Snapshot</vt:lpstr>
      <vt:lpstr>  Today’s agenda</vt:lpstr>
      <vt:lpstr>What is the PVA??</vt:lpstr>
      <vt:lpstr>PowerPoint Presentation</vt:lpstr>
      <vt:lpstr>  STRATEGIC PRIORITIES</vt:lpstr>
      <vt:lpstr>A FEW PVA OCTOBER HIGHLIGHTS</vt:lpstr>
      <vt:lpstr>A FEW PVA OCTOBER HIGHLIGHTS </vt:lpstr>
      <vt:lpstr>  Key Upcoming Dates</vt:lpstr>
      <vt:lpstr>PowerPoint Presentation</vt:lpstr>
    </vt:vector>
  </TitlesOfParts>
  <Manager/>
  <Company/>
  <LinksUpToDate>false</LinksUpToDate>
  <SharedDoc>false</SharedDoc>
  <HyperlinkBase/>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MS</cp:lastModifiedBy>
  <cp:revision>9</cp:revision>
  <dcterms:modified xsi:type="dcterms:W3CDTF">2021-10-27T23:49:34Z</dcterms:modified>
  <cp:category/>
</cp:coreProperties>
</file>