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08"/>
    <p:restoredTop sz="77043"/>
  </p:normalViewPr>
  <p:slideViewPr>
    <p:cSldViewPr snapToGrid="0">
      <p:cViewPr varScale="1">
        <p:scale>
          <a:sx n="93" d="100"/>
          <a:sy n="93" d="100"/>
        </p:scale>
        <p:origin x="1568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3504" y="1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f49d8d6e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gf49d8d6ec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gf49d8d6ec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f49d8d6ec2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f49d8d6ec2_0_3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gf49d8d6ec2_0_3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f49d8d6ec2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gf49d8d6ec2_0_1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Any dates to add from Africa?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f49d8d6ec2_0_1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f49d8d6ec2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f49d8d6ec2_0_1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f49d8d6ec2_0_1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f49d8d6ec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f49d8d6ec2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UK:</a:t>
            </a:r>
            <a:r>
              <a:rPr lang="en-US" baseline="0" dirty="0" smtClean="0"/>
              <a:t> 66%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US: 55%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World: 33%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Africa: 4.2%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74;gf49d8d6ec2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f49d8d6ec2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f49d8d6ec2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Roughly 800,000 people in Ethiopia are fully vaxxed vs. 2.5 million in US who have received booster shot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f49d8d6ec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gf49d8d6ec2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f49d8d6ec2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f49d8d6ec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f49d8d6ec2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f49d8d6ec2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f49d8d6ec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f49d8d6ec2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you read this, governments and corporations are failing to make what should be the easiest possible choice: whether to save millions of lives by providing equal access to the COVID-19 vaccines.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year ago, the barrier to beating this cruel disease was science. Today it is inequality. </a:t>
            </a:r>
            <a:r>
              <a:rPr lang="en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have the ability to vaccinate the world and to end this pandemic. But instead, </a:t>
            </a:r>
            <a:r>
              <a:rPr lang="en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rich countries </a:t>
            </a:r>
            <a:r>
              <a:rPr lang="en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hoarding vaccines and protecting the profits of their </a:t>
            </a:r>
            <a:r>
              <a:rPr lang="en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pharmaceutical corporations </a:t>
            </a:r>
            <a:r>
              <a:rPr lang="en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instead of saving lives.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Agree and implement </a:t>
            </a:r>
            <a:r>
              <a:rPr lang="en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global roadmap to herd immunity</a:t>
            </a:r>
            <a:r>
              <a:rPr lang="en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with </a:t>
            </a:r>
            <a:r>
              <a:rPr lang="en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least 60% of people across all countries offered a vaccine by the end of 2021 </a:t>
            </a:r>
            <a:r>
              <a:rPr lang="en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a vaccine for all who need one by end of 2022.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Suspending relevant intellectual property rules and ensuring the mandatory pooling of all COVID-19 related knowledge, data and technologies </a:t>
            </a:r>
            <a:r>
              <a:rPr lang="en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(WTO WAIVER &amp; C-TAP)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 public funding </a:t>
            </a:r>
            <a:r>
              <a:rPr lang="en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 in a rapid and massive increase </a:t>
            </a:r>
            <a:r>
              <a:rPr lang="en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vaccine manufacturing </a:t>
            </a:r>
            <a:r>
              <a:rPr lang="en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well as research and development (R&amp;D) capacity to build a global distributed network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COVID-19 vaccines, treatments and tests are provided free of charge to everyone, everywhere</a:t>
            </a:r>
            <a:r>
              <a:rPr lang="en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allocated according to need.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Scale up sustainable investment in </a:t>
            </a:r>
            <a:r>
              <a:rPr lang="en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 health systems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f49d8d6ec2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f49d8d6ec2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f49d8d6ec2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Temporary groups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dirty="0"/>
              <a:t>G7/G20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dirty="0"/>
              <a:t>German group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dirty="0"/>
              <a:t>EU </a:t>
            </a:r>
            <a:r>
              <a:rPr lang="en" dirty="0" smtClean="0"/>
              <a:t>group</a:t>
            </a:r>
            <a:endParaRPr lang="en-US" dirty="0" smtClean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 smtClean="0"/>
              <a:t>Storytelling Group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Advisory groups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dirty="0"/>
              <a:t>Pharmaceutical Advisory Group</a:t>
            </a:r>
            <a:endParaRPr dirty="0"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Sister campaigns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dirty="0"/>
              <a:t>EU- no profit on pandemic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dirty="0"/>
              <a:t>UK- missing medicines 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dirty="0"/>
              <a:t>US – US alliance </a:t>
            </a:r>
            <a:endParaRPr dirty="0"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113" name="Google Shape;113;gf49d8d6ec2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f49d8d6ec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gf49d8d6ec2_0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COVID-19 Technology Access Pool (C-TAP), launched by WHO in partnership with the Government of Costa Rica and 40 Member State co-sponsors with the Solidarity Call to Action, has called to action the global community to voluntarily share knowledge, intellectual property and data necessary for COVID-19. C-TAP is intended to provide a means to accelerate the development of products needed to fight COVID-19 as well as to accelerate the scale-up of manufacturing and the removal of barriers to access in order to make products available globally. Sharing information, knowledge, data and other resources is a powerful way to accelerate product development and avoid unnecessary duplication of efforts arising from the absence of such sharing.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34;gf49d8d6ec2_0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49d8d6ec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f49d8d6ec2_0_3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Fix ‘grotesque’ vaccine inequity, campaigners tell world leaders ahead of </a:t>
            </a:r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Covid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summit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https://</a:t>
            </a:r>
            <a:r>
              <a:rPr lang="en-US" dirty="0" err="1" smtClean="0"/>
              <a:t>www.independent.co.uk</a:t>
            </a:r>
            <a:r>
              <a:rPr lang="en-US" dirty="0" smtClean="0"/>
              <a:t>/news/health/covid-vaccine-summit-biden-latest-b1924245.html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Independent</a:t>
            </a:r>
            <a:r>
              <a:rPr lang="en-US" baseline="0" dirty="0" smtClean="0"/>
              <a:t> (22 September, 2021)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Empty promises will not save the world from COVID, campaigners warn ahead of Biden global vaccine summit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https://</a:t>
            </a:r>
            <a:r>
              <a:rPr lang="en-US" dirty="0" err="1" smtClean="0"/>
              <a:t>www.oxfamamerica.org</a:t>
            </a:r>
            <a:r>
              <a:rPr lang="en-US" dirty="0" smtClean="0"/>
              <a:t>/press/press-releases/empty-promises-will-not-save-the-world-from-covid-campaigners-warn-ahead-of-biden-global-vaccine-summit/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PVA Press Release</a:t>
            </a:r>
            <a:r>
              <a:rPr lang="en-US" baseline="0" dirty="0" smtClean="0"/>
              <a:t> (22 September, 2021)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Pharmaceutical companies reaping immoral profits from COVID vaccines yet paying low tax rates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www.oxfamamerica.org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/press/press-releases/pharmaceutical-companies-reaping-immoral-profits-from-covid-vaccines-yet-paying-low-tax-rates/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PVA Press Release (14 September,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2021)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baseline="0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gf49d8d6ec2_0_3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OBJECT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peoplesvaccine.org/supporters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7766"/>
          <a:stretch/>
        </p:blipFill>
        <p:spPr>
          <a:xfrm>
            <a:off x="15" y="-1"/>
            <a:ext cx="9143985" cy="329624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/>
          <p:nvPr/>
        </p:nvSpPr>
        <p:spPr>
          <a:xfrm rot="10800000" flipH="1">
            <a:off x="6214888" y="3423037"/>
            <a:ext cx="2929112" cy="1720463"/>
          </a:xfrm>
          <a:custGeom>
            <a:avLst/>
            <a:gdLst/>
            <a:ahLst/>
            <a:cxnLst/>
            <a:rect l="l" t="t" r="r" b="b"/>
            <a:pathLst>
              <a:path w="3905483" h="2293951" extrusionOk="0">
                <a:moveTo>
                  <a:pt x="0" y="2293951"/>
                </a:moveTo>
                <a:lnTo>
                  <a:pt x="3905483" y="2293951"/>
                </a:lnTo>
                <a:lnTo>
                  <a:pt x="3905483" y="0"/>
                </a:lnTo>
                <a:lnTo>
                  <a:pt x="2479521" y="0"/>
                </a:lnTo>
                <a:lnTo>
                  <a:pt x="1739055" y="0"/>
                </a:lnTo>
                <a:lnTo>
                  <a:pt x="1737976" y="2332"/>
                </a:lnTo>
                <a:lnTo>
                  <a:pt x="1061319" y="2332"/>
                </a:lnTo>
                <a:close/>
              </a:path>
            </a:pathLst>
          </a:custGeom>
          <a:solidFill>
            <a:srgbClr val="B4B4B4">
              <a:alpha val="498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5"/>
          <p:cNvSpPr/>
          <p:nvPr/>
        </p:nvSpPr>
        <p:spPr>
          <a:xfrm rot="10800000" flipH="1">
            <a:off x="1" y="3423037"/>
            <a:ext cx="6833104" cy="1720463"/>
          </a:xfrm>
          <a:custGeom>
            <a:avLst/>
            <a:gdLst/>
            <a:ahLst/>
            <a:cxnLst/>
            <a:rect l="l" t="t" r="r" b="b"/>
            <a:pathLst>
              <a:path w="9110805" h="2293951" extrusionOk="0">
                <a:moveTo>
                  <a:pt x="0" y="2293951"/>
                </a:moveTo>
                <a:lnTo>
                  <a:pt x="107316" y="2293951"/>
                </a:lnTo>
                <a:lnTo>
                  <a:pt x="7277190" y="2293951"/>
                </a:lnTo>
                <a:lnTo>
                  <a:pt x="8048407" y="2293951"/>
                </a:lnTo>
                <a:lnTo>
                  <a:pt x="9110805" y="0"/>
                </a:lnTo>
                <a:lnTo>
                  <a:pt x="8339588" y="0"/>
                </a:lnTo>
                <a:lnTo>
                  <a:pt x="107316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"/>
          </p:nvPr>
        </p:nvSpPr>
        <p:spPr>
          <a:xfrm>
            <a:off x="689118" y="3527914"/>
            <a:ext cx="5237100" cy="15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21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</a:pPr>
            <a:r>
              <a:rPr lang="en" sz="2100">
                <a:solidFill>
                  <a:srgbClr val="FFFFFF"/>
                </a:solidFill>
              </a:rPr>
              <a:t>PVA Africa Network Meeting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</a:pPr>
            <a:r>
              <a:rPr lang="en" sz="2100">
                <a:solidFill>
                  <a:srgbClr val="FFFFFF"/>
                </a:solidFill>
              </a:rPr>
              <a:t>September 28, 2021</a:t>
            </a:r>
            <a:endParaRPr sz="2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/>
        </p:nvSpPr>
        <p:spPr>
          <a:xfrm>
            <a:off x="0" y="523100"/>
            <a:ext cx="9144000" cy="284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99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</a:pPr>
            <a:r>
              <a:rPr lang="en-US" sz="2700" b="1" dirty="0" smtClean="0">
                <a:solidFill>
                  <a:schemeClr val="lt1"/>
                </a:solidFill>
              </a:rPr>
              <a:t>DAY </a:t>
            </a:r>
            <a:r>
              <a:rPr lang="en" sz="2700" b="1" dirty="0" smtClean="0">
                <a:solidFill>
                  <a:schemeClr val="lt1"/>
                </a:solidFill>
              </a:rPr>
              <a:t>OF ACTION</a:t>
            </a:r>
            <a:r>
              <a:rPr lang="en-US" sz="2700" b="1" dirty="0" smtClean="0">
                <a:solidFill>
                  <a:schemeClr val="lt1"/>
                </a:solidFill>
              </a:rPr>
              <a:t> TARGETING GERMANY</a:t>
            </a:r>
            <a:endParaRPr sz="2700" b="1" dirty="0">
              <a:solidFill>
                <a:schemeClr val="lt1"/>
              </a:solidFill>
            </a:endParaRPr>
          </a:p>
        </p:txBody>
      </p:sp>
      <p:pic>
        <p:nvPicPr>
          <p:cNvPr id="163" name="Google Shape;163;p24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579" t="13120" r="60358" b="9563"/>
          <a:stretch/>
        </p:blipFill>
        <p:spPr>
          <a:xfrm>
            <a:off x="8292465" y="4488042"/>
            <a:ext cx="594359" cy="58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07800"/>
            <a:ext cx="3474226" cy="197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6943" y="2985600"/>
            <a:ext cx="3361682" cy="21579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/>
          <p:cNvSpPr/>
          <p:nvPr/>
        </p:nvSpPr>
        <p:spPr>
          <a:xfrm>
            <a:off x="988013" y="841475"/>
            <a:ext cx="1817700" cy="318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Kenya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7" name="Google Shape;167;p24"/>
          <p:cNvSpPr/>
          <p:nvPr/>
        </p:nvSpPr>
        <p:spPr>
          <a:xfrm>
            <a:off x="6686800" y="3086425"/>
            <a:ext cx="1817700" cy="318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South Africa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68" name="Google Shape;16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83975" y="3015675"/>
            <a:ext cx="2843226" cy="2042124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4"/>
          <p:cNvSpPr/>
          <p:nvPr/>
        </p:nvSpPr>
        <p:spPr>
          <a:xfrm>
            <a:off x="2242713" y="3086425"/>
            <a:ext cx="1817700" cy="318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Australia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70" name="Google Shape;170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42925" y="807800"/>
            <a:ext cx="3474223" cy="193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4"/>
          <p:cNvSpPr/>
          <p:nvPr/>
        </p:nvSpPr>
        <p:spPr>
          <a:xfrm>
            <a:off x="5219950" y="841475"/>
            <a:ext cx="1817700" cy="318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Sri Lanka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/>
          <p:nvPr/>
        </p:nvSpPr>
        <p:spPr>
          <a:xfrm>
            <a:off x="0" y="523100"/>
            <a:ext cx="9144000" cy="284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99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</a:pPr>
            <a:r>
              <a:rPr lang="en" sz="2700" b="1" dirty="0">
                <a:solidFill>
                  <a:schemeClr val="lt1"/>
                </a:solidFill>
              </a:rPr>
              <a:t> 	Key Upcoming Dates</a:t>
            </a:r>
            <a:endParaRPr sz="2700" b="1" dirty="0">
              <a:solidFill>
                <a:schemeClr val="lt1"/>
              </a:solidFill>
            </a:endParaRPr>
          </a:p>
        </p:txBody>
      </p:sp>
      <p:pic>
        <p:nvPicPr>
          <p:cNvPr id="179" name="Google Shape;179;p25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579" t="13120" r="60358" b="9563"/>
          <a:stretch/>
        </p:blipFill>
        <p:spPr>
          <a:xfrm>
            <a:off x="8292465" y="4488042"/>
            <a:ext cx="594359" cy="58301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5"/>
          <p:cNvSpPr txBox="1">
            <a:spLocks noGrp="1"/>
          </p:cNvSpPr>
          <p:nvPr>
            <p:ph type="body" idx="1"/>
          </p:nvPr>
        </p:nvSpPr>
        <p:spPr>
          <a:xfrm>
            <a:off x="0" y="800099"/>
            <a:ext cx="8824800" cy="427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863600" lvl="2" indent="-171450">
              <a:spcBef>
                <a:spcPts val="400"/>
              </a:spcBef>
              <a:buSzPts val="2100"/>
              <a:buFont typeface="Noto Sans Symbols"/>
              <a:buChar char="▪"/>
            </a:pPr>
            <a:r>
              <a:rPr lang="en-US" sz="2100" dirty="0"/>
              <a:t>One year anniversary since submission of TRIPS Waiver Application </a:t>
            </a:r>
            <a:r>
              <a:rPr lang="en-US" sz="2100" b="1" dirty="0"/>
              <a:t>2 October</a:t>
            </a:r>
          </a:p>
          <a:p>
            <a:pPr marL="863600" lvl="2" indent="-171450">
              <a:spcBef>
                <a:spcPts val="400"/>
              </a:spcBef>
              <a:buSzPts val="2100"/>
              <a:buFont typeface="Noto Sans Symbols"/>
              <a:buChar char="▪"/>
            </a:pPr>
            <a:r>
              <a:rPr lang="en-US" sz="2100" dirty="0"/>
              <a:t>Nobel Prize Nomination Announcement </a:t>
            </a:r>
            <a:r>
              <a:rPr lang="en-US" sz="2100" b="1" dirty="0"/>
              <a:t>4 October</a:t>
            </a:r>
          </a:p>
          <a:p>
            <a:pPr marL="863600" lvl="2" indent="-171450">
              <a:spcBef>
                <a:spcPts val="400"/>
              </a:spcBef>
              <a:buSzPts val="2100"/>
              <a:buFont typeface="Noto Sans Symbols"/>
              <a:buChar char="▪"/>
            </a:pPr>
            <a:r>
              <a:rPr lang="en-US" sz="2100" dirty="0"/>
              <a:t>One year anniversary of Ensemble (J&amp;J) trial launch in Sa: </a:t>
            </a:r>
            <a:r>
              <a:rPr lang="en-US" sz="2100" b="1" dirty="0"/>
              <a:t>6 Nov</a:t>
            </a:r>
            <a:endParaRPr lang="en-US" sz="2400" dirty="0"/>
          </a:p>
          <a:p>
            <a:pPr marL="863600" lvl="2" indent="-171450">
              <a:spcBef>
                <a:spcPts val="400"/>
              </a:spcBef>
              <a:buSzPts val="2100"/>
              <a:buFont typeface="Noto Sans Symbols"/>
              <a:buChar char="▪"/>
            </a:pPr>
            <a:r>
              <a:rPr lang="en-US" sz="2100" dirty="0"/>
              <a:t>World AIDS Day: </a:t>
            </a:r>
            <a:r>
              <a:rPr lang="en-US" sz="2100" b="1" dirty="0"/>
              <a:t>1 Dec</a:t>
            </a:r>
            <a:endParaRPr lang="en-US" sz="2400" dirty="0"/>
          </a:p>
          <a:p>
            <a:pPr marL="863600" lvl="2" indent="-171450">
              <a:spcBef>
                <a:spcPts val="400"/>
              </a:spcBef>
              <a:spcAft>
                <a:spcPts val="1200"/>
              </a:spcAft>
              <a:buSzPts val="2100"/>
              <a:buFont typeface="Noto Sans Symbols"/>
              <a:buChar char="▪"/>
            </a:pPr>
            <a:r>
              <a:rPr lang="en-US" sz="2100" dirty="0"/>
              <a:t>One year anniversary of first COVID-19 vaccine being administered: </a:t>
            </a:r>
            <a:r>
              <a:rPr lang="en-US" sz="2100" b="1" dirty="0"/>
              <a:t>8 Dec</a:t>
            </a:r>
          </a:p>
          <a:p>
            <a:pPr marL="863600" lvl="2" indent="-171450">
              <a:spcBef>
                <a:spcPts val="400"/>
              </a:spcBef>
              <a:spcAft>
                <a:spcPts val="1200"/>
              </a:spcAft>
              <a:buSzPts val="2100"/>
              <a:buFont typeface="Noto Sans Symbols"/>
              <a:buChar char="▪"/>
            </a:pPr>
            <a:endParaRPr lang="en-US" sz="2100" b="1" dirty="0"/>
          </a:p>
          <a:p>
            <a:pPr marL="692150" lvl="2" indent="0" algn="ctr">
              <a:spcBef>
                <a:spcPts val="400"/>
              </a:spcBef>
              <a:spcAft>
                <a:spcPts val="1200"/>
              </a:spcAft>
              <a:buSzPts val="2100"/>
              <a:buNone/>
            </a:pPr>
            <a:r>
              <a:rPr lang="en-US" sz="2100" b="1" dirty="0"/>
              <a:t>SEE PVA GLOBAL CALENDAR FOR MORE</a:t>
            </a:r>
            <a:endParaRPr lang="en-US" sz="21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>
            <a:spLocks noGrp="1"/>
          </p:cNvSpPr>
          <p:nvPr>
            <p:ph type="subTitle" idx="1"/>
          </p:nvPr>
        </p:nvSpPr>
        <p:spPr>
          <a:xfrm>
            <a:off x="628649" y="1001794"/>
            <a:ext cx="78867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endParaRPr/>
          </a:p>
        </p:txBody>
      </p:sp>
      <p:pic>
        <p:nvPicPr>
          <p:cNvPr id="187" name="Google Shape;18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13" y="239535"/>
            <a:ext cx="9057177" cy="4664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/>
        </p:nvSpPr>
        <p:spPr>
          <a:xfrm>
            <a:off x="0" y="523100"/>
            <a:ext cx="9144000" cy="284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99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</a:pPr>
            <a:r>
              <a:rPr lang="en" sz="2700" b="1">
                <a:solidFill>
                  <a:schemeClr val="lt1"/>
                </a:solidFill>
              </a:rPr>
              <a:t> 	Vaccine Rollout Snapshot</a:t>
            </a:r>
            <a:endParaRPr sz="2700" b="1">
              <a:solidFill>
                <a:schemeClr val="lt1"/>
              </a:solidFill>
            </a:endParaRPr>
          </a:p>
        </p:txBody>
      </p:sp>
      <p:pic>
        <p:nvPicPr>
          <p:cNvPr id="78" name="Google Shape;78;p16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579" t="13120" r="60358" b="9563"/>
          <a:stretch/>
        </p:blipFill>
        <p:spPr>
          <a:xfrm>
            <a:off x="8292465" y="4488042"/>
            <a:ext cx="594359" cy="58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7400" y="899500"/>
            <a:ext cx="7149199" cy="4171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99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</a:pPr>
            <a:r>
              <a:rPr lang="en" sz="2700" b="1">
                <a:solidFill>
                  <a:schemeClr val="lt1"/>
                </a:solidFill>
              </a:rPr>
              <a:t> 	Booster Vaccine Rollout Snapshot</a:t>
            </a:r>
            <a:endParaRPr sz="2700" b="1">
              <a:solidFill>
                <a:schemeClr val="lt1"/>
              </a:solidFill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750" y="753375"/>
            <a:ext cx="7412024" cy="4335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0" y="523100"/>
            <a:ext cx="9144000" cy="284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99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</a:pPr>
            <a:r>
              <a:rPr lang="en" sz="2700" b="1">
                <a:solidFill>
                  <a:schemeClr val="lt1"/>
                </a:solidFill>
              </a:rPr>
              <a:t> 	Today’s agenda</a:t>
            </a:r>
            <a:endParaRPr sz="2700" b="1">
              <a:solidFill>
                <a:schemeClr val="lt1"/>
              </a:solidFill>
            </a:endParaRPr>
          </a:p>
        </p:txBody>
      </p:sp>
      <p:pic>
        <p:nvPicPr>
          <p:cNvPr id="93" name="Google Shape;93;p18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579" t="13120" r="60358" b="9563"/>
          <a:stretch/>
        </p:blipFill>
        <p:spPr>
          <a:xfrm>
            <a:off x="8292465" y="4488042"/>
            <a:ext cx="594359" cy="58301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0" y="800099"/>
            <a:ext cx="8824800" cy="427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endParaRPr lang="en-US" b="1" dirty="0"/>
          </a:p>
          <a:p>
            <a:pPr marL="685800" lvl="1" indent="-342900">
              <a:spcBef>
                <a:spcPts val="400"/>
              </a:spcBef>
              <a:buSzPts val="2400"/>
              <a:buFont typeface="Arial" charset="0"/>
              <a:buChar char="•"/>
            </a:pPr>
            <a:r>
              <a:rPr lang="en-US" sz="2000" dirty="0"/>
              <a:t>Brief intro re PVA for new attendees (if necessary).</a:t>
            </a:r>
          </a:p>
          <a:p>
            <a:pPr marL="685800" lvl="1" indent="-342900">
              <a:spcBef>
                <a:spcPts val="400"/>
              </a:spcBef>
              <a:buSzPts val="2400"/>
              <a:buFont typeface="Arial" charset="0"/>
              <a:buChar char="•"/>
            </a:pPr>
            <a:r>
              <a:rPr lang="en-US" sz="2000" dirty="0"/>
              <a:t>Review of last month’s meeting report &amp; action items.</a:t>
            </a:r>
          </a:p>
          <a:p>
            <a:pPr marL="685800" lvl="1" indent="-342900">
              <a:spcBef>
                <a:spcPts val="400"/>
              </a:spcBef>
              <a:buSzPts val="2400"/>
              <a:buFont typeface="Arial" charset="0"/>
              <a:buChar char="•"/>
            </a:pPr>
            <a:r>
              <a:rPr lang="en-US" sz="2000" dirty="0"/>
              <a:t>Review of “Africa COVID-19 brief” and comments for September </a:t>
            </a:r>
          </a:p>
          <a:p>
            <a:pPr marL="685800" lvl="1" indent="-342900">
              <a:spcBef>
                <a:spcPts val="400"/>
              </a:spcBef>
              <a:buSzPts val="2400"/>
              <a:buFont typeface="Arial" charset="0"/>
              <a:buChar char="•"/>
            </a:pPr>
            <a:r>
              <a:rPr lang="en-US" sz="2000" dirty="0"/>
              <a:t>Week of Action: Key Achievements </a:t>
            </a:r>
          </a:p>
          <a:p>
            <a:pPr marL="685800" lvl="1" indent="-342900">
              <a:spcBef>
                <a:spcPts val="400"/>
              </a:spcBef>
              <a:buSzPts val="2400"/>
              <a:buFont typeface="Arial" charset="0"/>
              <a:buChar char="•"/>
            </a:pPr>
            <a:r>
              <a:rPr lang="en-US" sz="2000" dirty="0"/>
              <a:t>Updates from across the continent: burning issues, recent activities, and points that we – as a collective -  need to address </a:t>
            </a:r>
          </a:p>
          <a:p>
            <a:pPr marL="685800" lvl="1" indent="-342900">
              <a:spcBef>
                <a:spcPts val="400"/>
              </a:spcBef>
              <a:buSzPts val="2400"/>
              <a:buFont typeface="Arial" charset="0"/>
              <a:buChar char="•"/>
            </a:pPr>
            <a:r>
              <a:rPr lang="en-US" sz="2000" dirty="0"/>
              <a:t>Upcoming key dates, events, and advocacy opportunities.</a:t>
            </a:r>
          </a:p>
          <a:p>
            <a:pPr marL="685800" lvl="1" indent="-342900">
              <a:spcBef>
                <a:spcPts val="400"/>
              </a:spcBef>
              <a:buSzPts val="2400"/>
              <a:buFont typeface="Arial" charset="0"/>
              <a:buChar char="•"/>
            </a:pPr>
            <a:r>
              <a:rPr lang="en-US" sz="2000" dirty="0"/>
              <a:t>Discussion with Dr. </a:t>
            </a:r>
            <a:r>
              <a:rPr lang="en-US" sz="2000" dirty="0" err="1"/>
              <a:t>Mohga</a:t>
            </a:r>
            <a:r>
              <a:rPr lang="en-US" sz="2000" dirty="0"/>
              <a:t> Kamal-</a:t>
            </a:r>
            <a:r>
              <a:rPr lang="en-US" sz="2000" dirty="0" err="1"/>
              <a:t>Yanni</a:t>
            </a:r>
            <a:r>
              <a:rPr lang="en-US" sz="2000" dirty="0"/>
              <a:t> (PVA Senior Health Policy Advisor) on holding African leaders more accountable on issues of vaccine access &amp; equity.</a:t>
            </a:r>
          </a:p>
          <a:p>
            <a:pPr marL="685800" lvl="1" indent="-342900">
              <a:spcBef>
                <a:spcPts val="400"/>
              </a:spcBef>
              <a:buSzPts val="2400"/>
              <a:buFont typeface="Arial" charset="0"/>
              <a:buChar char="•"/>
            </a:pPr>
            <a:r>
              <a:rPr lang="en-US" sz="2000" dirty="0"/>
              <a:t>Any other business.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b="1"/>
              <a:t>What is the PVA??</a:t>
            </a:r>
            <a:endParaRPr b="1"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/>
              <a:t>The People’s Vaccine Alliance is a </a:t>
            </a:r>
            <a:r>
              <a:rPr lang="en" b="1"/>
              <a:t>coalition </a:t>
            </a:r>
            <a:r>
              <a:rPr lang="en" b="1" u="sng">
                <a:solidFill>
                  <a:schemeClr val="hlink"/>
                </a:solidFill>
                <a:hlinkClick r:id="rId3"/>
              </a:rPr>
              <a:t>over 75 organizations and networks</a:t>
            </a:r>
            <a:r>
              <a:rPr lang="en"/>
              <a:t>, with the support of </a:t>
            </a:r>
            <a:r>
              <a:rPr lang="en" b="1"/>
              <a:t>over 170 former Heads of State, Nobel Laureates, faith leaders, health experts, economists </a:t>
            </a:r>
            <a:r>
              <a:rPr lang="en"/>
              <a:t>and other notable figures </a:t>
            </a:r>
            <a:r>
              <a:rPr lang="en" b="1">
                <a:solidFill>
                  <a:srgbClr val="00B0F0"/>
                </a:solidFill>
              </a:rPr>
              <a:t>fighting to end vaccine apartheid</a:t>
            </a:r>
            <a:r>
              <a:rPr lang="en"/>
              <a:t>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2100"/>
              <a:buNone/>
            </a:pPr>
            <a:r>
              <a:rPr lang="en"/>
              <a:t>We are united under a common aim of </a:t>
            </a:r>
            <a:r>
              <a:rPr lang="en" b="1"/>
              <a:t>campaigning for a ‘people’s vaccine’ for COVID-19</a:t>
            </a:r>
            <a:r>
              <a:rPr lang="en"/>
              <a:t>. This would be based on shared knowledge, and freely available to everyone, everywhere - a global common good.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/>
          <p:nvPr/>
        </p:nvSpPr>
        <p:spPr>
          <a:xfrm rot="-5400000">
            <a:off x="600167" y="1118527"/>
            <a:ext cx="2500200" cy="2624400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20" descr="Tex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6412" t="12876" r="17300"/>
          <a:stretch/>
        </p:blipFill>
        <p:spPr>
          <a:xfrm>
            <a:off x="1377457" y="0"/>
            <a:ext cx="7972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/>
          <p:nvPr/>
        </p:nvSpPr>
        <p:spPr>
          <a:xfrm rot="5400000">
            <a:off x="-297443" y="2006114"/>
            <a:ext cx="2500500" cy="8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</a:pPr>
            <a:r>
              <a:rPr lang="en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OUR </a:t>
            </a:r>
            <a:endParaRPr sz="11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</a:pPr>
            <a:r>
              <a:rPr lang="en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DEMANDS</a:t>
            </a:r>
            <a:endParaRPr sz="1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21"/>
          <p:cNvGrpSpPr/>
          <p:nvPr/>
        </p:nvGrpSpPr>
        <p:grpSpPr>
          <a:xfrm>
            <a:off x="972739" y="511917"/>
            <a:ext cx="6933823" cy="3262648"/>
            <a:chOff x="811795" y="514"/>
            <a:chExt cx="9245097" cy="4350198"/>
          </a:xfrm>
        </p:grpSpPr>
        <p:sp>
          <p:nvSpPr>
            <p:cNvPr id="116" name="Google Shape;116;p21"/>
            <p:cNvSpPr/>
            <p:nvPr/>
          </p:nvSpPr>
          <p:spPr>
            <a:xfrm>
              <a:off x="5434304" y="2431535"/>
              <a:ext cx="3270900" cy="567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117" name="Google Shape;117;p21"/>
            <p:cNvSpPr/>
            <p:nvPr/>
          </p:nvSpPr>
          <p:spPr>
            <a:xfrm>
              <a:off x="5388584" y="2431535"/>
              <a:ext cx="91500" cy="567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118" name="Google Shape;118;p21"/>
            <p:cNvSpPr/>
            <p:nvPr/>
          </p:nvSpPr>
          <p:spPr>
            <a:xfrm>
              <a:off x="2163406" y="2431535"/>
              <a:ext cx="3270900" cy="567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119" name="Google Shape;119;p21"/>
            <p:cNvSpPr/>
            <p:nvPr/>
          </p:nvSpPr>
          <p:spPr>
            <a:xfrm>
              <a:off x="3346160" y="514"/>
              <a:ext cx="4176300" cy="2430900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1"/>
            <p:cNvSpPr txBox="1"/>
            <p:nvPr/>
          </p:nvSpPr>
          <p:spPr>
            <a:xfrm>
              <a:off x="3346160" y="514"/>
              <a:ext cx="4176300" cy="243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" tIns="9525" rIns="9525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Steering Group </a:t>
              </a:r>
              <a:endParaRPr sz="1100"/>
            </a:p>
            <a:p>
              <a:pPr marL="0" marR="0" lvl="0" indent="0" algn="ctr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(made up of the chairs of the four groups and the overall PV chair)</a:t>
              </a:r>
              <a:endParaRPr sz="1100"/>
            </a:p>
          </p:txBody>
        </p:sp>
        <p:sp>
          <p:nvSpPr>
            <p:cNvPr id="121" name="Google Shape;121;p21"/>
            <p:cNvSpPr/>
            <p:nvPr/>
          </p:nvSpPr>
          <p:spPr>
            <a:xfrm>
              <a:off x="811795" y="2999212"/>
              <a:ext cx="2703300" cy="1351500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1"/>
            <p:cNvSpPr txBox="1"/>
            <p:nvPr/>
          </p:nvSpPr>
          <p:spPr>
            <a:xfrm>
              <a:off x="811795" y="2999212"/>
              <a:ext cx="2703300" cy="135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Campaigns and media group</a:t>
              </a:r>
              <a:endParaRPr sz="1100"/>
            </a:p>
          </p:txBody>
        </p:sp>
        <p:sp>
          <p:nvSpPr>
            <p:cNvPr id="123" name="Google Shape;123;p21"/>
            <p:cNvSpPr/>
            <p:nvPr/>
          </p:nvSpPr>
          <p:spPr>
            <a:xfrm>
              <a:off x="4082694" y="2999212"/>
              <a:ext cx="2703300" cy="1351500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1"/>
            <p:cNvSpPr txBox="1"/>
            <p:nvPr/>
          </p:nvSpPr>
          <p:spPr>
            <a:xfrm>
              <a:off x="4082694" y="2999212"/>
              <a:ext cx="2703300" cy="135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Policy and advocacy group</a:t>
              </a:r>
              <a:endParaRPr sz="1100"/>
            </a:p>
          </p:txBody>
        </p:sp>
        <p:sp>
          <p:nvSpPr>
            <p:cNvPr id="125" name="Google Shape;125;p21"/>
            <p:cNvSpPr/>
            <p:nvPr/>
          </p:nvSpPr>
          <p:spPr>
            <a:xfrm>
              <a:off x="7353592" y="2999212"/>
              <a:ext cx="2703300" cy="1351500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1"/>
            <p:cNvSpPr txBox="1"/>
            <p:nvPr/>
          </p:nvSpPr>
          <p:spPr>
            <a:xfrm>
              <a:off x="7353592" y="2999212"/>
              <a:ext cx="2703300" cy="135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5" tIns="12375" rIns="12375" bIns="1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Influentials group </a:t>
              </a:r>
              <a:r>
                <a:rPr lang="en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(including faith leaders)</a:t>
              </a:r>
              <a:endParaRPr sz="1100"/>
            </a:p>
          </p:txBody>
        </p:sp>
      </p:grpSp>
      <p:cxnSp>
        <p:nvCxnSpPr>
          <p:cNvPr id="128" name="Google Shape;128;p21"/>
          <p:cNvCxnSpPr/>
          <p:nvPr/>
        </p:nvCxnSpPr>
        <p:spPr>
          <a:xfrm>
            <a:off x="3380014" y="3484984"/>
            <a:ext cx="0" cy="308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" name="Google Shape;130;p21"/>
          <p:cNvCxnSpPr/>
          <p:nvPr/>
        </p:nvCxnSpPr>
        <p:spPr>
          <a:xfrm>
            <a:off x="1406298" y="3473393"/>
            <a:ext cx="0" cy="308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/>
          <p:nvPr/>
        </p:nvSpPr>
        <p:spPr>
          <a:xfrm>
            <a:off x="0" y="523100"/>
            <a:ext cx="9144000" cy="284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99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</a:pPr>
            <a:r>
              <a:rPr lang="en" sz="2700" b="1" dirty="0">
                <a:solidFill>
                  <a:schemeClr val="lt1"/>
                </a:solidFill>
              </a:rPr>
              <a:t> 	</a:t>
            </a:r>
            <a:r>
              <a:rPr lang="en-US" sz="2700" b="1" dirty="0" smtClean="0">
                <a:solidFill>
                  <a:schemeClr val="lt1"/>
                </a:solidFill>
              </a:rPr>
              <a:t>PVA </a:t>
            </a:r>
            <a:r>
              <a:rPr lang="en" sz="2700" b="1" dirty="0" smtClean="0">
                <a:solidFill>
                  <a:schemeClr val="lt1"/>
                </a:solidFill>
              </a:rPr>
              <a:t>STRATEGIC </a:t>
            </a:r>
            <a:r>
              <a:rPr lang="en" sz="2700" b="1" dirty="0">
                <a:solidFill>
                  <a:schemeClr val="lt1"/>
                </a:solidFill>
              </a:rPr>
              <a:t>PRIORITIES</a:t>
            </a:r>
            <a:endParaRPr sz="2700" b="1" dirty="0">
              <a:solidFill>
                <a:schemeClr val="lt1"/>
              </a:solidFill>
            </a:endParaRPr>
          </a:p>
        </p:txBody>
      </p:sp>
      <p:pic>
        <p:nvPicPr>
          <p:cNvPr id="138" name="Google Shape;138;p22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579" t="13120" r="60358" b="9563"/>
          <a:stretch/>
        </p:blipFill>
        <p:spPr>
          <a:xfrm>
            <a:off x="8292465" y="4488042"/>
            <a:ext cx="594359" cy="58301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2"/>
          <p:cNvSpPr txBox="1">
            <a:spLocks noGrp="1"/>
          </p:cNvSpPr>
          <p:nvPr>
            <p:ph type="body" idx="1"/>
          </p:nvPr>
        </p:nvSpPr>
        <p:spPr>
          <a:xfrm>
            <a:off x="0" y="800099"/>
            <a:ext cx="8824800" cy="427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b="1"/>
          </a:p>
          <a:p>
            <a:pPr marL="86360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▪"/>
            </a:pPr>
            <a:r>
              <a:rPr lang="en" sz="2100" b="1"/>
              <a:t>Pushing Germany – and rest of blockers mainly Europe – to back waiver and pursue tech transfer (waiver and tech transfer are highly interlinked)</a:t>
            </a:r>
            <a:r>
              <a:rPr lang="en" sz="2100"/>
              <a:t> </a:t>
            </a:r>
            <a:endParaRPr sz="2100"/>
          </a:p>
          <a:p>
            <a:pPr marL="863600" lvl="2" indent="-38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marL="86360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▪"/>
            </a:pPr>
            <a:r>
              <a:rPr lang="en" sz="2100" b="1"/>
              <a:t>Amplify voice of Global South people and countries, on cost of inaction and readiness to manufacture</a:t>
            </a:r>
            <a:r>
              <a:rPr lang="en" sz="2100"/>
              <a:t> (amplifying data, building capacity of spokespeople, sharing stories)</a:t>
            </a: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2100">
                <a:latin typeface="Calibri"/>
                <a:ea typeface="Calibri"/>
                <a:cs typeface="Calibri"/>
                <a:sym typeface="Calibri"/>
              </a:rPr>
            </a:b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marL="86360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▪"/>
            </a:pPr>
            <a:r>
              <a:rPr lang="en" sz="2100" b="1"/>
              <a:t>Increase heat on big pharmaceutical corporations – with continued goal of one corporation into CTAP</a:t>
            </a:r>
            <a:r>
              <a:rPr lang="en" sz="2100"/>
              <a:t> </a:t>
            </a:r>
            <a:endParaRPr sz="2100"/>
          </a:p>
          <a:p>
            <a:pPr marL="3429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342900" lvl="1" indent="0" algn="l" rtl="0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chemeClr val="dk1"/>
              </a:buClr>
              <a:buSzPts val="2200"/>
              <a:buNone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Also: Amplify the work of others; identify key opportunities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07800"/>
            <a:ext cx="3035823" cy="214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3"/>
          <p:cNvSpPr txBox="1"/>
          <p:nvPr/>
        </p:nvSpPr>
        <p:spPr>
          <a:xfrm>
            <a:off x="0" y="523100"/>
            <a:ext cx="9144000" cy="284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99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</a:pPr>
            <a:r>
              <a:rPr lang="en-US" sz="2700" b="1" dirty="0" smtClean="0">
                <a:solidFill>
                  <a:schemeClr val="lt1"/>
                </a:solidFill>
              </a:rPr>
              <a:t>PVA </a:t>
            </a:r>
            <a:r>
              <a:rPr lang="en" sz="2700" b="1" dirty="0" smtClean="0">
                <a:solidFill>
                  <a:schemeClr val="lt1"/>
                </a:solidFill>
              </a:rPr>
              <a:t>HIGHLIGHTS </a:t>
            </a:r>
            <a:r>
              <a:rPr lang="en" sz="2700" b="1" dirty="0">
                <a:solidFill>
                  <a:schemeClr val="lt1"/>
                </a:solidFill>
              </a:rPr>
              <a:t>FROM </a:t>
            </a:r>
            <a:r>
              <a:rPr lang="en-US" sz="2700" b="1" dirty="0" smtClean="0">
                <a:solidFill>
                  <a:schemeClr val="lt1"/>
                </a:solidFill>
              </a:rPr>
              <a:t>SEPTEMBER</a:t>
            </a:r>
            <a:endParaRPr sz="2700" b="1" dirty="0">
              <a:solidFill>
                <a:schemeClr val="lt1"/>
              </a:solidFill>
            </a:endParaRPr>
          </a:p>
        </p:txBody>
      </p:sp>
      <p:pic>
        <p:nvPicPr>
          <p:cNvPr id="148" name="Google Shape;148;p23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5579" t="13120" r="60358" b="9563"/>
          <a:stretch/>
        </p:blipFill>
        <p:spPr>
          <a:xfrm>
            <a:off x="8292465" y="4488042"/>
            <a:ext cx="594359" cy="58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8375" y="807799"/>
            <a:ext cx="3855625" cy="243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88375" y="2993775"/>
            <a:ext cx="3848274" cy="214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81100" y="807800"/>
            <a:ext cx="2707274" cy="315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3699075"/>
            <a:ext cx="2027774" cy="6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" y="4455725"/>
            <a:ext cx="2027775" cy="6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27775" y="3243300"/>
            <a:ext cx="3260600" cy="190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4175" y="2957525"/>
            <a:ext cx="2642825" cy="569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739</Words>
  <Application>Microsoft Macintosh PowerPoint</Application>
  <PresentationFormat>On-screen Show (16:9)</PresentationFormat>
  <Paragraphs>101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Noto Sans Symbols</vt:lpstr>
      <vt:lpstr>Arial</vt:lpstr>
      <vt:lpstr>Simple Light</vt:lpstr>
      <vt:lpstr>PowerPoint Presentation</vt:lpstr>
      <vt:lpstr>  Vaccine Rollout Snapshot</vt:lpstr>
      <vt:lpstr>  Booster Vaccine Rollout Snapshot</vt:lpstr>
      <vt:lpstr>  Today’s agenda</vt:lpstr>
      <vt:lpstr>What is the PVA??</vt:lpstr>
      <vt:lpstr>PowerPoint Presentation</vt:lpstr>
      <vt:lpstr>PowerPoint Presentation</vt:lpstr>
      <vt:lpstr>  PVA STRATEGIC PRIORITIES</vt:lpstr>
      <vt:lpstr>PVA HIGHLIGHTS FROM SEPTEMBER</vt:lpstr>
      <vt:lpstr>DAY OF ACTION TARGETING GERMANY</vt:lpstr>
      <vt:lpstr>  Key Upcoming Dates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MS</cp:lastModifiedBy>
  <cp:revision>4</cp:revision>
  <dcterms:modified xsi:type="dcterms:W3CDTF">2021-09-28T20:32:39Z</dcterms:modified>
</cp:coreProperties>
</file>